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461" r:id="rId2"/>
    <p:sldId id="470" r:id="rId3"/>
    <p:sldId id="319" r:id="rId4"/>
    <p:sldId id="369" r:id="rId5"/>
    <p:sldId id="464" r:id="rId6"/>
    <p:sldId id="390" r:id="rId7"/>
    <p:sldId id="391" r:id="rId8"/>
    <p:sldId id="392" r:id="rId9"/>
    <p:sldId id="286" r:id="rId10"/>
    <p:sldId id="287" r:id="rId11"/>
    <p:sldId id="288" r:id="rId12"/>
    <p:sldId id="289" r:id="rId13"/>
    <p:sldId id="290" r:id="rId14"/>
    <p:sldId id="328" r:id="rId15"/>
    <p:sldId id="329" r:id="rId16"/>
    <p:sldId id="330" r:id="rId17"/>
    <p:sldId id="331" r:id="rId18"/>
    <p:sldId id="332" r:id="rId19"/>
    <p:sldId id="334" r:id="rId20"/>
    <p:sldId id="335" r:id="rId21"/>
    <p:sldId id="336" r:id="rId22"/>
    <p:sldId id="295" r:id="rId23"/>
    <p:sldId id="297" r:id="rId24"/>
    <p:sldId id="309" r:id="rId25"/>
    <p:sldId id="313" r:id="rId26"/>
    <p:sldId id="314" r:id="rId27"/>
    <p:sldId id="327" r:id="rId28"/>
    <p:sldId id="465" r:id="rId29"/>
    <p:sldId id="376" r:id="rId30"/>
    <p:sldId id="377" r:id="rId31"/>
    <p:sldId id="380" r:id="rId32"/>
    <p:sldId id="466" r:id="rId33"/>
    <p:sldId id="359" r:id="rId34"/>
    <p:sldId id="467" r:id="rId35"/>
    <p:sldId id="370" r:id="rId36"/>
    <p:sldId id="468" r:id="rId37"/>
    <p:sldId id="469" r:id="rId38"/>
    <p:sldId id="265" r:id="rId39"/>
    <p:sldId id="321" r:id="rId40"/>
    <p:sldId id="463" r:id="rId41"/>
    <p:sldId id="394" r:id="rId42"/>
    <p:sldId id="395" r:id="rId43"/>
    <p:sldId id="399" r:id="rId44"/>
    <p:sldId id="400" r:id="rId45"/>
    <p:sldId id="401" r:id="rId46"/>
    <p:sldId id="402" r:id="rId47"/>
    <p:sldId id="406" r:id="rId48"/>
    <p:sldId id="462" r:id="rId49"/>
    <p:sldId id="404" r:id="rId50"/>
    <p:sldId id="407" r:id="rId51"/>
    <p:sldId id="410" r:id="rId52"/>
    <p:sldId id="306" r:id="rId53"/>
    <p:sldId id="277" r:id="rId54"/>
    <p:sldId id="307" r:id="rId55"/>
    <p:sldId id="343" r:id="rId56"/>
    <p:sldId id="315" r:id="rId57"/>
    <p:sldId id="344" r:id="rId58"/>
    <p:sldId id="345" r:id="rId59"/>
    <p:sldId id="346" r:id="rId60"/>
    <p:sldId id="347" r:id="rId61"/>
    <p:sldId id="349" r:id="rId62"/>
    <p:sldId id="348" r:id="rId63"/>
    <p:sldId id="281" r:id="rId64"/>
  </p:sldIdLst>
  <p:sldSz cx="9906000" cy="6858000" type="A4"/>
  <p:notesSz cx="7102475" cy="102330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3CC33"/>
    <a:srgbClr val="9900CC"/>
    <a:srgbClr val="00CC66"/>
    <a:srgbClr val="CCFFCC"/>
    <a:srgbClr val="FF33CC"/>
    <a:srgbClr val="33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73" autoAdjust="0"/>
    <p:restoredTop sz="72613" autoAdjust="0"/>
  </p:normalViewPr>
  <p:slideViewPr>
    <p:cSldViewPr snapToGrid="0">
      <p:cViewPr varScale="1">
        <p:scale>
          <a:sx n="88" d="100"/>
          <a:sy n="88" d="100"/>
        </p:scale>
        <p:origin x="384" y="120"/>
      </p:cViewPr>
      <p:guideLst>
        <p:guide orient="horz" pos="2160"/>
        <p:guide pos="30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2742" y="-6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t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t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b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1850"/>
            <a:ext cx="307816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b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EE5D1257-7E46-4A33-9BF5-FA4B441A7E3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6750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t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t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68350"/>
            <a:ext cx="5541963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59338"/>
            <a:ext cx="5207000" cy="46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b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1850"/>
            <a:ext cx="307816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19" tIns="48609" rIns="97219" bIns="48609" numCol="1" anchor="b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9824E210-7D2B-4E42-8EE1-E51227D6D49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2447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7376DD8-AFFF-4FB1-8330-E78C133D9E87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52633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E53F57C-236F-4B90-93AA-84BD88675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04F2BFE-D40E-49A7-894C-A366F9F8F771}" type="slidenum">
              <a:rPr lang="zh-TW" altLang="en-US" sz="1200">
                <a:latin typeface="Arial" panose="020B0604020202020204" pitchFamily="34" charset="0"/>
              </a:rPr>
              <a:pPr/>
              <a:t>14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81D7B52-051B-468A-B3DA-82A8FE92C1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23DF2C5-CBAB-4B1B-86BE-F2ED491C3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F313D4EE-7464-4F9D-A53A-FCCABEF6A2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88524E14-1AE8-465B-B437-25B694B5B379}" type="slidenum">
              <a:rPr lang="zh-TW" altLang="en-US" sz="1200">
                <a:latin typeface="Arial" panose="020B0604020202020204" pitchFamily="34" charset="0"/>
              </a:rPr>
              <a:pPr/>
              <a:t>15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49D41FB7-9190-4BD8-9AAE-088E3F33C6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785658FB-9EB4-44FB-8A2A-2BD5DE81F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39924DBD-28A7-4422-A91F-F4FEDDE8DD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25D583D-3A77-440B-B34B-CC790714B344}" type="slidenum">
              <a:rPr lang="zh-TW" altLang="en-US" sz="1200">
                <a:latin typeface="Arial" panose="020B0604020202020204" pitchFamily="34" charset="0"/>
              </a:rPr>
              <a:pPr/>
              <a:t>16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0BC88BD-FC27-489E-A6F9-CA335197EC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C84AA627-FBA7-4E23-ABAD-F6F04861B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C2D2511F-480B-4603-86D1-428932CEF6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0A2269B4-D9C9-442A-9F50-B6130D98B271}" type="slidenum">
              <a:rPr lang="zh-TW" altLang="en-US" sz="1200">
                <a:latin typeface="Arial" panose="020B0604020202020204" pitchFamily="34" charset="0"/>
              </a:rPr>
              <a:pPr/>
              <a:t>17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A682CD0-BEC5-46E0-826A-176B99A2E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5A44C843-824E-4557-B42D-97DC1EC577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C9704FCA-A9F6-48DB-BBA0-155548B1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21A4C68-6319-436A-87C3-CCD2BCCD9F89}" type="slidenum">
              <a:rPr lang="zh-TW" altLang="en-US" sz="1200">
                <a:latin typeface="Arial" panose="020B0604020202020204" pitchFamily="34" charset="0"/>
              </a:rPr>
              <a:pPr/>
              <a:t>18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1D7961C-6EAC-4909-9AD5-819B87962A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96EC79B-2587-4CD9-8956-7849A4AF8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/>
              <a:t>Strongly connected: every node to every other node!! Check definitions in the book.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8A279A84-2FDC-4A99-BA68-6D0E648FE7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03A61C0-22AC-4157-8922-F55827245D0A}" type="slidenum">
              <a:rPr lang="zh-TW" altLang="en-US" sz="1200">
                <a:latin typeface="Arial" panose="020B0604020202020204" pitchFamily="34" charset="0"/>
              </a:rPr>
              <a:pPr/>
              <a:t>19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7153849-06F6-461F-8D40-D3FD9D69C9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DEE12D1C-4FAA-4192-BF0F-DB8FC2D9D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F5593CE-ACC0-4EA1-84FB-2E70A70DFC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362D92FA-61F8-4D36-B5E9-534DBFEB29DE}" type="slidenum">
              <a:rPr lang="zh-TW" altLang="en-US" sz="1200">
                <a:latin typeface="Arial" panose="020B0604020202020204" pitchFamily="34" charset="0"/>
              </a:rPr>
              <a:pPr/>
              <a:t>20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F3125D41-C3A5-4E08-878B-9D334A014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254E3E7E-4ED8-494B-82F7-1A0E2B27EC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394E8B3-9159-4D81-97EC-C53C455A9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9D2F36D1-87C0-4B88-A432-44110EB7D6BB}" type="slidenum">
              <a:rPr lang="zh-TW" altLang="en-US" sz="1200">
                <a:latin typeface="Arial" panose="020B0604020202020204" pitchFamily="34" charset="0"/>
              </a:rPr>
              <a:pPr/>
              <a:t>21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EE96713-16DB-4D60-B0A2-7B4647E7ED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1C09A88A-1D4C-47D7-BA6A-03E9C045A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6A2F9B8E-F274-4A9D-8F6F-81A4E71081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342A6221-7D61-460A-9AB3-6B51AA3816A6}" type="slidenum">
              <a:rPr lang="zh-TW" altLang="en-US" sz="1200">
                <a:latin typeface="Arial" panose="020B0604020202020204" pitchFamily="34" charset="0"/>
              </a:rPr>
              <a:pPr/>
              <a:t>22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11B7E7C3-6155-4D80-BAAD-377FEF930B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5C96004B-3D96-43C8-BDC6-CE04FEB13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B289CD4F-D9B5-4D1B-BDB8-D30D2FF4D8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C923C966-6AE7-4194-9FD0-8F715901B4C1}" type="slidenum">
              <a:rPr lang="zh-TW" altLang="en-US" sz="1200">
                <a:latin typeface="Arial" panose="020B0604020202020204" pitchFamily="34" charset="0"/>
              </a:rPr>
              <a:pPr/>
              <a:t>23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76D0A84-7D58-48F9-AE36-FA493E4B49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6639E991-1486-461D-B788-A2F4F029D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59DC8C2-9C25-4C53-BA9E-F96207BFC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B23A21-016E-417D-816F-A292DBA372EF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171FA4C-2ECD-4C85-9B1E-F58265CF5A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A7DB78F-1B03-40E1-844B-7B8A5E46D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000"/>
              <a:t>Buyer: </a:t>
            </a:r>
            <a:r>
              <a:rPr lang="zh-TW" altLang="en-US" sz="1000"/>
              <a:t>採買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97CE13A8-55B2-4856-AC2B-A9D940A7CF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8A4842B7-99EA-4849-924D-E8AB2BA5A302}" type="slidenum">
              <a:rPr lang="zh-TW" altLang="en-US" sz="1200">
                <a:latin typeface="Arial" panose="020B0604020202020204" pitchFamily="34" charset="0"/>
              </a:rPr>
              <a:pPr/>
              <a:t>24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69B51E63-746C-47FB-B6A3-7E0BD63502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F7C58461-33CB-4EC1-BF6D-6452A5D6C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AEB1ECEE-7906-4A75-8C4C-2DEF58782F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15731014-0C08-43BA-8716-1E2D8408FB3F}" type="slidenum">
              <a:rPr lang="zh-TW" altLang="en-US" sz="1200">
                <a:latin typeface="Arial" panose="020B0604020202020204" pitchFamily="34" charset="0"/>
              </a:rPr>
              <a:pPr/>
              <a:t>25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672A508-2059-4632-80B5-015EEB253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C2F52EE3-8E66-4539-BBDD-9F9E99923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C0B2ADE-5E84-4BF2-BCF4-EB6CC078B5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BA7EDC5-3B16-47B3-BD6B-73CD8824983E}" type="slidenum">
              <a:rPr lang="zh-TW" altLang="en-US" sz="1200">
                <a:latin typeface="Arial" panose="020B0604020202020204" pitchFamily="34" charset="0"/>
              </a:rPr>
              <a:pPr/>
              <a:t>26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A2AB0B0A-6DB5-4791-AF5D-020B217860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6A827503-25E4-47FC-8ACB-3F81EC3D5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54082B5D-CD77-4FF4-9F62-DF6B4B315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820A3224-8FF4-4AB0-A50D-5826B87DD238}" type="slidenum">
              <a:rPr lang="zh-TW" altLang="en-US" sz="1200">
                <a:latin typeface="Arial" panose="020B0604020202020204" pitchFamily="34" charset="0"/>
              </a:rPr>
              <a:pPr/>
              <a:t>27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AD020D9D-E84E-4E76-9DF2-09DB600902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CA5244E-2712-4D06-9FB6-2DC851D74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24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24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B38E7FC-3960-4BEF-BF04-FD08593B35ED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686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0B49E687-9C3C-46BD-8CFD-A295242580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A33A2B7-F71F-413D-8946-6E284CAE615F}" type="slidenum">
              <a:rPr lang="zh-TW" altLang="en-US" sz="1200">
                <a:latin typeface="Arial" panose="020B0604020202020204" pitchFamily="34" charset="0"/>
              </a:rPr>
              <a:pPr/>
              <a:t>38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C45D8EA-FD25-4A4E-AC59-84CAF77611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51C92C41-AA55-4CCB-87DC-6CD845736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/>
              <a:t>See if I can tie this back to the student’s comments about thesis work.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BF792B05-BA78-47C3-AF1D-211C53922D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5F99EE2-53F6-47F4-93FA-2FFE2C9BF317}" type="slidenum">
              <a:rPr lang="zh-TW" altLang="en-US" sz="1200">
                <a:latin typeface="Arial" panose="020B0604020202020204" pitchFamily="34" charset="0"/>
              </a:rPr>
              <a:pPr/>
              <a:t>39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7626BBB8-D6F8-4B9B-92CF-649465AA20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936B00A-9280-4390-99D0-88B9AE7361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7151F096-E743-4F39-BB02-C5C82AD8C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02F9DB-2170-41B2-B173-8B66094F8C7A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BB962E9A-EE63-437E-8372-3A07439B77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DD2F840-296A-4752-BB06-D8FC72E5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B916D7AD-1D14-4FBB-80FF-CFB25FC491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A25293E-6DF9-4394-AE40-0D87DB0A5AFB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300FA4D-0CDB-43D8-9B69-EFD925EC6C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C6E6E87-4129-415E-887B-CAF01D9D2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Thm1.2: n*(n-1)*(n-2)*…*(n-r+1)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9F96497C-276E-42BC-819B-01F2C5BAA6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B29A3EF-788B-48CF-B4FA-7DAEBA3FD3B6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98C8DE3-774D-4AE9-80D7-F762790EA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3B14910-E6A7-49FA-90BB-C760A5558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C8C4AB-D36A-4D52-998A-347B1AE110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4C58BC-9E8F-49BB-9635-C51F0F06C62F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A0C60927-68DF-4895-8F84-1A10BA9AEB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5F4CEC3-5A78-439D-B368-523A5184A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000"/>
              <a:t> 		Task					Time Length		Preceding Tasks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A 	Choose items by dept manager		3 days		None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B 	Choose items by buyers				2			None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C	Choose &amp; price items for ads 			2			A,B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D	Prepare picture for sale item			4			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E	Prepare word for sale item			3			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F	Design adv						2			D,E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G	Compile mailing list				3			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H	Print mailing labels				1			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I	Print adv						5			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J	Attach labels, stored by zip code		2			H,I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1000"/>
              <a:t>K	Deliver adv						10			J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35F24A62-FDBB-4F09-8E13-4C68F16F85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660B15-9314-4E2A-91B3-4E3C084369BF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5AD5EB8-12DB-4080-A8E3-553319735F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E0AD9540-C51B-41ED-A37D-CAE63D0FA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B6F54251-73B7-417C-A93F-D44A452DB5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5172B8F-B4C2-4EDA-90BA-A76EAB5AFA2A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A89E3E1D-BBDC-48BB-B42C-008D202C2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BC3E1B3-858B-46C8-AFC7-E40BEC85E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Explain what “pseudo code” is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46CCF49-EEE6-4D18-BD37-1E97DCCDE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298446-A4C5-4C5B-B030-F915F420BDCC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7F218CA9-3422-4E62-8711-4A60DA978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C75CCEFE-44DA-41AD-A2B4-9FD082433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DB35FAF-993C-4EB5-964F-39330435C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560C2C-B843-4ED2-BDBA-D1015E092DA0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6605610-2977-44FA-BD6E-25B46AE55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95E7E63A-3D0F-47E1-8CF3-B634B7879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32B1DE60-C954-46F7-A290-549E396D8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74B64B-E039-4D2B-B6B8-BFE09B3D6C50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00CE98D-B8ED-40EA-A9C2-89140A383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ED859F1-DB92-4760-97F7-191C4AF8A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52ACF298-A66C-4FA5-9215-697ADC4B24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11B644-6348-450B-B822-A8EA29C72C6D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6E086F76-2A0A-486B-8250-C0CAD5A578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6BCFE9AE-F89E-4350-BD04-101D80A09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May need to explain what the “worst case” means</a:t>
            </a:r>
          </a:p>
          <a:p>
            <a:pPr eaLnBrk="1" hangingPunct="1"/>
            <a:r>
              <a:rPr lang="en-US" altLang="zh-TW"/>
              <a:t>Mention P, NP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3592F085-8974-447C-ADAA-701C5C5C05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C0AF0E-3C63-4DCB-B03A-FFAF63816470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6EF5D76-E83A-4B28-9F57-039A2E79C7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83B83DB-E458-45C6-9652-7B9B96DB6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D3F86D7B-2306-41E9-A777-811631CA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8BADFD7-C2AC-4EED-AE46-919585951961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8B71D25A-6795-44A1-8E0A-F4C153852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BE06E56-B34A-4131-BEBE-22A308276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68F8DFC-5B1B-47A3-8D03-CC16AA6758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230DA64-6BEF-450B-8618-360EAC091AE2}" type="slidenum">
              <a:rPr lang="zh-TW" altLang="en-US" sz="1200">
                <a:latin typeface="Arial" panose="020B0604020202020204" pitchFamily="34" charset="0"/>
              </a:rPr>
              <a:pPr/>
              <a:t>52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3E87161D-6E40-4C2E-85A3-DC71FEBAA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D8D57457-6806-424A-8BB8-BE2A22246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B2F2B6AE-2C02-4B40-A65C-9BA4E9D6F2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AAB61E0-1A75-43FF-B18F-659FFF67A7A4}" type="slidenum">
              <a:rPr lang="zh-TW" altLang="en-US" sz="1200">
                <a:latin typeface="Arial" panose="020B0604020202020204" pitchFamily="34" charset="0"/>
              </a:rPr>
              <a:pPr/>
              <a:t>53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A252FFD8-4098-4066-93C2-D210573157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C29EA546-1130-4573-A6CA-A1D6DC4B48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82EFAA4-0FCA-4D87-8309-AB8F9CE846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731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731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4F1436-D0D2-47C9-A638-399C581FD08C}" type="slidenum">
              <a:rPr lang="zh-TW" altLang="en-US" sz="13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zh-TW" sz="1300">
              <a:cs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1F0F701-4648-42F9-9B6C-8E3E029CC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7731E22B-9AEF-468A-93E6-CDA55F480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1000"/>
              <a:t>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DD68F9D-4F15-4EB4-A3F2-6AC87DBC5D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597CA015-3549-41C8-AA03-D4026D2BF173}" type="slidenum">
              <a:rPr lang="zh-TW" altLang="en-US" sz="1200">
                <a:latin typeface="Arial" panose="020B0604020202020204" pitchFamily="34" charset="0"/>
              </a:rPr>
              <a:pPr/>
              <a:t>54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A168A31-4CBF-420A-BAFD-283DB29F45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D8EBFD4-5EBF-4E6B-B51B-8210CDBF1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/>
              <a:t>http://www.cse.iitk.ac.in/news/primality.html</a:t>
            </a:r>
            <a:endParaRPr lang="zh-TW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C23BDA1-AB11-4A2D-A79E-A013E9E5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6BDE913-94B3-46EA-ACA8-098957D6B3F6}" type="slidenum">
              <a:rPr lang="zh-TW" altLang="en-US" sz="1200">
                <a:latin typeface="Arial" panose="020B0604020202020204" pitchFamily="34" charset="0"/>
              </a:rPr>
              <a:pPr/>
              <a:t>55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D0492EC-455B-4C07-8B60-E7132AF57A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C0C77900-4B07-476C-B158-70F23F7B1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A2363F13-FA8B-4AD3-80B4-EE006D196F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10324074-E7AA-4AC4-9EFE-F61D7774590C}" type="slidenum">
              <a:rPr lang="zh-TW" altLang="en-US" sz="1200">
                <a:latin typeface="Arial" panose="020B0604020202020204" pitchFamily="34" charset="0"/>
              </a:rPr>
              <a:pPr/>
              <a:t>56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98A73B6E-F76C-48F3-A40B-3F918B554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E858B49B-155F-469B-BA2F-C416612FB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E543F22A-761F-43AA-AF81-1F902F159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F57B1E9A-9AE4-4841-A00E-0515B54D710A}" type="slidenum">
              <a:rPr lang="zh-TW" altLang="en-US" sz="1200">
                <a:latin typeface="Arial" panose="020B0604020202020204" pitchFamily="34" charset="0"/>
              </a:rPr>
              <a:pPr/>
              <a:t>57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B178C17D-BDA9-48DB-87C3-9EDA3AB53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EEDF3C4-B66B-4ED1-9245-6A7613494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75745936-9758-453F-8AAF-C22B9D2ED9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DCA3BA0-AD18-4661-8C81-56D2A9B4EA69}" type="slidenum">
              <a:rPr lang="zh-TW" altLang="en-US" sz="1200">
                <a:latin typeface="Arial" panose="020B0604020202020204" pitchFamily="34" charset="0"/>
              </a:rPr>
              <a:pPr/>
              <a:t>58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953C371C-D550-4B89-8B9C-F5D3F88419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392E8BA4-55F3-4A5E-AF8A-E58A048C4B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2DAF026F-7CE2-4147-BBE5-0E857FAC09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54247BE-498A-4326-8CC2-C5A2A322EB7B}" type="slidenum">
              <a:rPr lang="zh-TW" altLang="en-US" sz="1200">
                <a:latin typeface="Arial" panose="020B0604020202020204" pitchFamily="34" charset="0"/>
              </a:rPr>
              <a:pPr/>
              <a:t>59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5E866D55-D4D2-4135-A18B-32A8E4067B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9C604C9-C8CD-4ACF-8303-1A9C200D0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F2689FBA-6C7B-4599-B3BC-683FE27174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5B2B93B-49C8-4D8A-B249-FBB2DEA6F4BF}" type="slidenum">
              <a:rPr lang="zh-TW" altLang="en-US" sz="1200">
                <a:latin typeface="Arial" panose="020B0604020202020204" pitchFamily="34" charset="0"/>
              </a:rPr>
              <a:pPr/>
              <a:t>60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966A8B6D-31FD-4760-A4FC-3B9A943978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B8B1BF88-5728-4D0A-99C7-61B775FA8F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7F36C686-9557-4456-9254-B3A3CDE120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A875E48-7B9D-4694-B3B6-D9BDE65696AA}" type="slidenum">
              <a:rPr lang="zh-TW" altLang="en-US" sz="1200">
                <a:latin typeface="Arial" panose="020B0604020202020204" pitchFamily="34" charset="0"/>
              </a:rPr>
              <a:pPr/>
              <a:t>61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A4AC8490-0A3D-4D21-B2B6-908248856A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82BB626-A9AD-450D-9AE2-D0117C969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563" y="4854575"/>
            <a:ext cx="5197475" cy="4598988"/>
          </a:xfrm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E706ED8A-CEFD-4E35-B53A-F01FEEFCD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54F12912-BC4C-45DB-BB2F-6B5839896651}" type="slidenum">
              <a:rPr lang="zh-TW" altLang="en-US" sz="1200">
                <a:latin typeface="Arial" panose="020B0604020202020204" pitchFamily="34" charset="0"/>
              </a:rPr>
              <a:pPr/>
              <a:t>62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40E274B9-85E5-4848-915D-1C98AF6BFC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971A2E4-B1DF-4306-8599-DF75D56D8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52769C3-272B-449E-91E7-FC8DE7BFAE8F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95979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16B2C05-DBF8-43ED-9B99-9D7E5E93C7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3531D98-97CA-44C1-A878-10830FBDCC70}" type="slidenum">
              <a:rPr lang="zh-TW" altLang="en-US" sz="1200">
                <a:latin typeface="Arial" panose="020B0604020202020204" pitchFamily="34" charset="0"/>
              </a:rPr>
              <a:pPr/>
              <a:t>9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58CC8361-339B-4BFB-B315-998FEA0ED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95D17B86-859B-4126-AE24-0C09AA030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558DB9AD-36B8-4351-8259-B0C1D5D72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31E9F0EF-F046-40D0-A662-ABDFCBB2E24D}" type="slidenum">
              <a:rPr lang="zh-TW" altLang="en-US" sz="1200">
                <a:latin typeface="Arial" panose="020B0604020202020204" pitchFamily="34" charset="0"/>
              </a:rPr>
              <a:pPr/>
              <a:t>10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1A76FDB-0BA6-4A2F-A8C2-73626BBFA8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1DF94C1D-5A1B-43AA-856F-16372C02B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28DFC95D-1412-4973-AD58-554BBAC92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0F6CE10-089E-4E07-B609-75925E2BC48F}" type="slidenum">
              <a:rPr lang="zh-TW" altLang="en-US" sz="1200">
                <a:latin typeface="Arial" panose="020B0604020202020204" pitchFamily="34" charset="0"/>
              </a:rPr>
              <a:pPr/>
              <a:t>11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1F30F5F-74FD-41CA-ADB5-253271C3BB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E5972BDA-3C13-4451-BE49-F462A265B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0070797D-09E7-4BD2-8F42-892ECBDD3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C22357E-0612-4FE5-BC56-132A921460ED}" type="slidenum">
              <a:rPr lang="zh-TW" altLang="en-US" sz="1200">
                <a:latin typeface="Arial" panose="020B0604020202020204" pitchFamily="34" charset="0"/>
              </a:rPr>
              <a:pPr/>
              <a:t>12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4261EA4-2FEC-4B6B-AF0E-EB4681A0D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9D019E4A-713A-4A83-8077-8BD457C5B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8E3AB428-0E2C-4FDD-A105-1FD07F7C09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1012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93298A23-EC42-4D84-A7C2-441FABB70511}" type="slidenum">
              <a:rPr lang="zh-TW" altLang="en-US" sz="1200">
                <a:latin typeface="Arial" panose="020B0604020202020204" pitchFamily="34" charset="0"/>
              </a:rPr>
              <a:pPr/>
              <a:t>13</a:t>
            </a:fld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9A974C09-D61B-47C4-8866-A6FC4B2BE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2638" y="768350"/>
            <a:ext cx="5538787" cy="38354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D87925FE-17E2-4917-938A-CAF4DEA50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965AE-2F1F-43AD-A93F-659853B4B1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895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1257" y="-1"/>
            <a:ext cx="9122229" cy="794657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  <a:latin typeface="Arial Unicode MS" panose="020B0604020202020204" pitchFamily="34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7714" y="990600"/>
            <a:ext cx="9688286" cy="5355771"/>
          </a:xfrm>
        </p:spPr>
        <p:txBody>
          <a:bodyPr/>
          <a:lstStyle>
            <a:lvl1pPr marL="457200" indent="-457200">
              <a:buClr>
                <a:srgbClr val="00B0F0"/>
              </a:buClr>
              <a:buSzPct val="60000"/>
              <a:buFont typeface="Wingdings" panose="05000000000000000000" pitchFamily="2" charset="2"/>
              <a:buChar char="p"/>
              <a:defRPr baseline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0"/>
                <a:ea typeface="標楷體" panose="03000509000000000000" pitchFamily="65" charset="-120"/>
              </a:defRPr>
            </a:lvl1pPr>
            <a:lvl2pPr marL="742950" indent="-285750">
              <a:buSzPct val="60000"/>
              <a:buFont typeface="Wingdings" panose="05000000000000000000" pitchFamily="2" charset="2"/>
              <a:buChar char="n"/>
              <a:defRPr sz="2600" baseline="0">
                <a:solidFill>
                  <a:schemeClr val="accent2">
                    <a:lumMod val="50000"/>
                  </a:schemeClr>
                </a:solidFill>
                <a:latin typeface="Arial Unicode MS" panose="020B0604020202020204" pitchFamily="34" charset="-120"/>
                <a:ea typeface="標楷體" panose="03000509000000000000" pitchFamily="65" charset="-120"/>
              </a:defRPr>
            </a:lvl2pPr>
            <a:lvl3pPr>
              <a:defRPr baseline="0">
                <a:solidFill>
                  <a:srgbClr val="008000"/>
                </a:solidFill>
                <a:latin typeface="Arial Unicode MS" panose="020B0604020202020204" pitchFamily="34" charset="-120"/>
                <a:ea typeface="標楷體" panose="03000509000000000000" pitchFamily="65" charset="-120"/>
              </a:defRPr>
            </a:lvl3pPr>
            <a:lvl4pPr marL="1600200" indent="-228600">
              <a:buSzPct val="60000"/>
              <a:buFont typeface="Wingdings" panose="05000000000000000000" pitchFamily="2" charset="2"/>
              <a:buChar char="u"/>
              <a:defRPr baseline="0">
                <a:latin typeface="Arial Unicode MS" panose="020B0604020202020204" pitchFamily="34" charset="-120"/>
                <a:ea typeface="標楷體" panose="03000509000000000000" pitchFamily="65" charset="-120"/>
              </a:defRPr>
            </a:lvl4pPr>
            <a:lvl5pPr marL="2057400" indent="-228600">
              <a:buSzPct val="60000"/>
              <a:buFont typeface="Wingdings" panose="05000000000000000000" pitchFamily="2" charset="2"/>
              <a:buChar char="Ø"/>
              <a:defRPr sz="1800" baseline="0">
                <a:latin typeface="Arial Unicode MS" panose="020B0604020202020204" pitchFamily="34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4A970F-C714-40BE-9C6C-EB0657C15CD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134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6748B-978C-435E-A2DD-F556D0BDD8B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19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F6E5A-5E71-4922-B41C-D7F85447FE5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746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E7690-92D9-4D5F-A2E9-89F9CA2B498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609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0800" y="0"/>
            <a:ext cx="7759700" cy="685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95300" y="990600"/>
            <a:ext cx="4464050" cy="5410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1750" y="990600"/>
            <a:ext cx="4464050" cy="5410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DEE21-3C52-4077-AC7B-709C12DDBA9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571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標題，文字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0800" y="0"/>
            <a:ext cx="7759700" cy="685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95300" y="990600"/>
            <a:ext cx="4464050" cy="5410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表版面配置區 3"/>
          <p:cNvSpPr>
            <a:spLocks noGrp="1"/>
          </p:cNvSpPr>
          <p:nvPr>
            <p:ph type="chart" sz="half" idx="2"/>
          </p:nvPr>
        </p:nvSpPr>
        <p:spPr>
          <a:xfrm>
            <a:off x="5111750" y="990600"/>
            <a:ext cx="4464050" cy="54102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2514773-A455-4E17-BF1B-4E0AA7EB63B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68276-3C75-4B92-BB15-A2AEEDD4E4A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806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990600"/>
            <a:ext cx="446405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1750" y="990600"/>
            <a:ext cx="446405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1B402B-D780-4ADF-AF09-570CB30141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65CA2-796C-4B20-AE4C-C104397D2F1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832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0"/>
            <a:ext cx="775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990600"/>
            <a:ext cx="90805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0500" y="0"/>
            <a:ext cx="82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fld id="{DB821139-3602-48C4-80AF-E952006846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816100" y="6400800"/>
            <a:ext cx="7708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>
              <a:defRPr/>
            </a:pPr>
            <a:r>
              <a:rPr kumimoji="1" lang="zh-TW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휴먼모음T" pitchFamily="18" charset="-127"/>
                <a:cs typeface="+mn-cs"/>
              </a:rPr>
              <a:t>  </a:t>
            </a:r>
            <a:r>
              <a:rPr kumimoji="1" lang="en-US" altLang="zh-TW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휴먼모음T" pitchFamily="18" charset="-127"/>
                <a:cs typeface="+mn-cs"/>
              </a:rPr>
              <a:t>NCKU</a:t>
            </a:r>
            <a:r>
              <a:rPr kumimoji="1"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휴먼모음T" pitchFamily="18" charset="-127"/>
                <a:cs typeface="+mn-cs"/>
              </a:rPr>
              <a:t>  </a:t>
            </a:r>
            <a:r>
              <a:rPr kumimoji="1" lang="en-US" altLang="zh-TW" sz="1600" b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휴먼모음T" pitchFamily="18" charset="-127"/>
                <a:cs typeface="+mn-cs"/>
              </a:rPr>
              <a:t>IIM    </a:t>
            </a:r>
            <a:r>
              <a:rPr kumimoji="1" lang="zh-TW" altLang="en-US" sz="1600" b="0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0"/>
                <a:ea typeface="標楷體" pitchFamily="65" charset="-120"/>
                <a:cs typeface="+mn-cs"/>
              </a:rPr>
              <a:t>最短路徑於網路上之理論與應用</a:t>
            </a:r>
            <a:endParaRPr lang="en-US" altLang="zh-TW" sz="1600" dirty="0">
              <a:solidFill>
                <a:schemeClr val="accent2"/>
              </a:solidFill>
              <a:latin typeface="Arial Unicode MS" panose="020B0604020202020204" pitchFamily="34" charset="-120"/>
              <a:ea typeface="標楷體" pitchFamily="65" charset="-120"/>
              <a:cs typeface="+mn-cs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838200"/>
            <a:ext cx="9906000" cy="76200"/>
            <a:chOff x="413" y="888"/>
            <a:chExt cx="5814" cy="48"/>
          </a:xfrm>
        </p:grpSpPr>
        <p:sp>
          <p:nvSpPr>
            <p:cNvPr id="3" name="Line 11"/>
            <p:cNvSpPr>
              <a:spLocks noChangeShapeType="1"/>
            </p:cNvSpPr>
            <p:nvPr/>
          </p:nvSpPr>
          <p:spPr bwMode="ltGray">
            <a:xfrm>
              <a:off x="413" y="936"/>
              <a:ext cx="5814" cy="0"/>
            </a:xfrm>
            <a:prstGeom prst="line">
              <a:avLst/>
            </a:prstGeom>
            <a:noFill/>
            <a:ln w="9525">
              <a:solidFill>
                <a:srgbClr val="3DB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3" name="Line 12"/>
            <p:cNvSpPr>
              <a:spLocks noChangeShapeType="1"/>
            </p:cNvSpPr>
            <p:nvPr/>
          </p:nvSpPr>
          <p:spPr bwMode="ltGray">
            <a:xfrm>
              <a:off x="413" y="888"/>
              <a:ext cx="5814" cy="0"/>
            </a:xfrm>
            <a:prstGeom prst="line">
              <a:avLst/>
            </a:prstGeom>
            <a:noFill/>
            <a:ln w="31750">
              <a:solidFill>
                <a:srgbClr val="3DB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742950" y="6324600"/>
            <a:ext cx="9163050" cy="0"/>
          </a:xfrm>
          <a:prstGeom prst="line">
            <a:avLst/>
          </a:prstGeom>
          <a:noFill/>
          <a:ln w="9525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0" r:id="rId6"/>
    <p:sldLayoutId id="2147483661" r:id="rId7"/>
    <p:sldLayoutId id="2147483662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 pitchFamily="18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nu.edu.tw/~u9102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TSP.bm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THU_NTU_UGM_netrestore_PART1.pptx" TargetMode="External"/><Relationship Id="rId5" Type="http://schemas.openxmlformats.org/officeDocument/2006/relationships/hyperlink" Target="THU_NTU_UGM_netrestore_PART2.pptx" TargetMode="External"/><Relationship Id="rId4" Type="http://schemas.openxmlformats.org/officeDocument/2006/relationships/hyperlink" Target="THU_NTU_UGM_netrestore_PART3%20.pptx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iitk.ac.in/news/primality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as.smu.edu/~jlk/images/dad.jpg" TargetMode="External"/><Relationship Id="rId13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12" Type="http://schemas.openxmlformats.org/officeDocument/2006/relationships/hyperlink" Target="http://www.cmathematique.com/images/upload/GODEL.jpg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arthinstitute.columbia.edu/library/earthmatters/spring1998/images/ralphe.gomory.wc.jp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jpeg"/><Relationship Id="rId15" Type="http://schemas.openxmlformats.org/officeDocument/2006/relationships/image" Target="../media/image37.png"/><Relationship Id="rId10" Type="http://schemas.openxmlformats.org/officeDocument/2006/relationships/hyperlink" Target="http://www.computer50.org/kgill/people/turpic.gif" TargetMode="External"/><Relationship Id="rId4" Type="http://schemas.openxmlformats.org/officeDocument/2006/relationships/hyperlink" Target="http://math.berkeley.edu/publications/newsletter/1996/F96new_images/Richard%20Karp.jpeg" TargetMode="External"/><Relationship Id="rId9" Type="http://schemas.openxmlformats.org/officeDocument/2006/relationships/image" Target="../media/image34.jpeg"/><Relationship Id="rId14" Type="http://schemas.openxmlformats.org/officeDocument/2006/relationships/hyperlink" Target="http://www.neuralmachines.com/axon/von-neumann.gi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DE3E75-347B-4BE0-A209-0D8C8F242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1074511"/>
            <a:ext cx="8420100" cy="1470025"/>
          </a:xfrm>
        </p:spPr>
        <p:txBody>
          <a:bodyPr/>
          <a:lstStyle/>
          <a:p>
            <a:r>
              <a:rPr lang="en-US" altLang="zh-TW">
                <a:solidFill>
                  <a:schemeClr val="accent6"/>
                </a:solidFill>
              </a:rPr>
              <a:t>Theories &amp; Applications of Shortest Paths on Networks</a:t>
            </a:r>
            <a:endParaRPr lang="zh-TW" altLang="en-US">
              <a:solidFill>
                <a:schemeClr val="accent6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968A0A-5932-4F00-ADB4-9990EF9F1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463" y="2777127"/>
            <a:ext cx="7900307" cy="1752600"/>
          </a:xfrm>
        </p:spPr>
        <p:txBody>
          <a:bodyPr/>
          <a:lstStyle/>
          <a:p>
            <a:pPr marL="342900" indent="-342900">
              <a:lnSpc>
                <a:spcPct val="80000"/>
              </a:lnSpc>
            </a:pPr>
            <a:r>
              <a:rPr lang="en-US" altLang="ko-KR" sz="2400">
                <a:latin typeface="Tahoma" panose="020B0604030504040204" pitchFamily="34" charset="0"/>
                <a:ea typeface="Gulim" panose="020B0600000101010101" pitchFamily="34" charset="-127"/>
              </a:rPr>
              <a:t>by</a:t>
            </a:r>
          </a:p>
          <a:p>
            <a:pPr marL="342900" indent="-342900">
              <a:lnSpc>
                <a:spcPct val="80000"/>
              </a:lnSpc>
            </a:pPr>
            <a:endParaRPr lang="en-US" altLang="ko-KR" sz="2400">
              <a:latin typeface="Tahoma" panose="020B0604030504040204" pitchFamily="34" charset="0"/>
              <a:ea typeface="Gulim" panose="020B0600000101010101" pitchFamily="34" charset="-127"/>
            </a:endParaRPr>
          </a:p>
          <a:p>
            <a:pPr marL="342900" indent="-342900">
              <a:lnSpc>
                <a:spcPct val="80000"/>
              </a:lnSpc>
            </a:pPr>
            <a:r>
              <a:rPr lang="zh-TW" altLang="en-US" sz="4400" b="1">
                <a:solidFill>
                  <a:srgbClr val="008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王 逸 琳 </a:t>
            </a:r>
            <a:br>
              <a:rPr lang="en-US" altLang="zh-TW" sz="4400" b="1">
                <a:solidFill>
                  <a:srgbClr val="008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200" b="1">
                <a:solidFill>
                  <a:srgbClr val="008000"/>
                </a:solidFill>
                <a:ea typeface="標楷體" panose="03000509000000000000" pitchFamily="65" charset="-120"/>
              </a:rPr>
              <a:t>I-Lin Wang</a:t>
            </a:r>
            <a:endParaRPr lang="zh-TW" altLang="en-US" sz="3200" b="1">
              <a:solidFill>
                <a:srgbClr val="008000"/>
              </a:solidFill>
              <a:ea typeface="標楷體" panose="03000509000000000000" pitchFamily="65" charset="-120"/>
            </a:endParaRPr>
          </a:p>
          <a:p>
            <a:pPr marL="342900" indent="-342900">
              <a:lnSpc>
                <a:spcPct val="80000"/>
              </a:lnSpc>
            </a:pPr>
            <a:endParaRPr lang="en-US" altLang="zh-TW" sz="2400" b="1" i="1">
              <a:latin typeface="Monotype Corsiva" panose="03010101010201010101" pitchFamily="66" charset="0"/>
              <a:ea typeface="Gulim" panose="020B0600000101010101" pitchFamily="34" charset="-127"/>
            </a:endParaRPr>
          </a:p>
          <a:p>
            <a:pPr marL="342900" indent="-342900">
              <a:lnSpc>
                <a:spcPct val="80000"/>
              </a:lnSpc>
            </a:pPr>
            <a:r>
              <a:rPr lang="en-US" altLang="zh-TW" sz="1600">
                <a:latin typeface="Tahoma" panose="020B0604030504040204" pitchFamily="34" charset="0"/>
                <a:ea typeface="新細明體" panose="02020500000000000000" pitchFamily="18" charset="-120"/>
              </a:rPr>
              <a:t>ilinwang@mail.ncku.edu.tw</a:t>
            </a:r>
          </a:p>
          <a:p>
            <a:pPr marL="342900" indent="-342900">
              <a:lnSpc>
                <a:spcPct val="80000"/>
              </a:lnSpc>
            </a:pPr>
            <a:r>
              <a:rPr lang="en-US" altLang="zh-TW" sz="1600">
                <a:latin typeface="Tahoma" panose="020B0604030504040204" pitchFamily="34" charset="0"/>
                <a:ea typeface="新細明體" panose="02020500000000000000" pitchFamily="18" charset="-120"/>
              </a:rPr>
              <a:t>http://ilin.iim.ncku.edu.tw/ilin/</a:t>
            </a:r>
          </a:p>
          <a:p>
            <a:pPr marL="342900" indent="-342900">
              <a:lnSpc>
                <a:spcPct val="80000"/>
              </a:lnSpc>
            </a:pPr>
            <a:endParaRPr lang="zh-TW" altLang="en-US" sz="2400"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marL="342900" indent="-342900">
              <a:lnSpc>
                <a:spcPct val="80000"/>
              </a:lnSpc>
            </a:pPr>
            <a:r>
              <a:rPr lang="zh-TW" altLang="en-US" b="1">
                <a:solidFill>
                  <a:srgbClr val="008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成功大學工業與資訊管理學系教授</a:t>
            </a:r>
            <a:br>
              <a:rPr lang="en-US" altLang="zh-TW" sz="2400" b="1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2400" b="1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b="1">
                <a:latin typeface="標楷體" panose="03000509000000000000" pitchFamily="65" charset="-120"/>
                <a:ea typeface="標楷體" panose="03000509000000000000" pitchFamily="65" charset="-120"/>
              </a:rPr>
              <a:t>2018/08/20-24 @ </a:t>
            </a:r>
            <a:r>
              <a:rPr lang="zh-TW" altLang="en-US" sz="2400" b="1">
                <a:latin typeface="標楷體" panose="03000509000000000000" pitchFamily="65" charset="-120"/>
                <a:ea typeface="標楷體" panose="03000509000000000000" pitchFamily="65" charset="-120"/>
              </a:rPr>
              <a:t>成功校區 物理二館</a:t>
            </a:r>
            <a:r>
              <a:rPr lang="en-US" altLang="zh-TW" sz="2400" b="1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b="1">
                <a:latin typeface="標楷體" panose="03000509000000000000" pitchFamily="65" charset="-120"/>
                <a:ea typeface="標楷體" panose="03000509000000000000" pitchFamily="65" charset="-120"/>
              </a:rPr>
              <a:t>樓 </a:t>
            </a:r>
            <a:r>
              <a:rPr lang="en-US" altLang="zh-TW" sz="2400" b="1">
                <a:latin typeface="標楷體" panose="03000509000000000000" pitchFamily="65" charset="-120"/>
                <a:ea typeface="標楷體" panose="03000509000000000000" pitchFamily="65" charset="-120"/>
              </a:rPr>
              <a:t>49323</a:t>
            </a:r>
            <a:r>
              <a:rPr lang="zh-TW" altLang="en-US" sz="2400" b="1">
                <a:latin typeface="標楷體" panose="03000509000000000000" pitchFamily="65" charset="-120"/>
                <a:ea typeface="標楷體" panose="03000509000000000000" pitchFamily="65" charset="-120"/>
              </a:rPr>
              <a:t>室</a:t>
            </a:r>
            <a:endParaRPr lang="zh-TW" altLang="en-US" sz="2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579EC-19A9-4ED7-B430-67B8F1F10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C965AE-2F1F-43AD-A93F-659853B4B121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D874FB-A6CD-4AEA-B3A1-0635721BED92}"/>
              </a:ext>
            </a:extLst>
          </p:cNvPr>
          <p:cNvSpPr txBox="1"/>
          <p:nvPr/>
        </p:nvSpPr>
        <p:spPr>
          <a:xfrm>
            <a:off x="996236" y="72479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/>
              <a:t>最短路徑於網路上之理論與應用</a:t>
            </a:r>
            <a:endParaRPr lang="zh-TW" altLang="en-US" sz="4400"/>
          </a:p>
        </p:txBody>
      </p:sp>
    </p:spTree>
    <p:extLst>
      <p:ext uri="{BB962C8B-B14F-4D97-AF65-F5344CB8AC3E}">
        <p14:creationId xmlns:p14="http://schemas.microsoft.com/office/powerpoint/2010/main" val="47068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編號版面配置區 3">
            <a:extLst>
              <a:ext uri="{FF2B5EF4-FFF2-40B4-BE49-F238E27FC236}">
                <a16:creationId xmlns:a16="http://schemas.microsoft.com/office/drawing/2014/main" id="{4F277C88-8BFB-4E55-81FD-B54C06A2FF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91355D80-70E2-4DBA-A2E1-78AFE52424BA}" type="slidenum">
              <a:rPr lang="zh-TW" altLang="en-US" sz="1400"/>
              <a:pPr/>
              <a:t>10</a:t>
            </a:fld>
            <a:endParaRPr lang="en-US" altLang="zh-TW" sz="1400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A9527E00-3A76-4EC0-B0D5-D7B2F1F5A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8458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The Bridges of Koenigsberg:  Euler 1736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C04A627D-0E5D-41B0-A474-3D22EF3AF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43000"/>
            <a:ext cx="6477000" cy="42433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BC11BA6D-CF3A-4082-946F-CC1FEB08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2593975"/>
            <a:ext cx="1785938" cy="1117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50" name="Text Box 5">
            <a:extLst>
              <a:ext uri="{FF2B5EF4-FFF2-40B4-BE49-F238E27FC236}">
                <a16:creationId xmlns:a16="http://schemas.microsoft.com/office/drawing/2014/main" id="{D96CBC99-7ED2-4A05-8E80-7CBCF47BF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564" y="1219200"/>
            <a:ext cx="78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A</a:t>
            </a:r>
          </a:p>
        </p:txBody>
      </p:sp>
      <p:sp>
        <p:nvSpPr>
          <p:cNvPr id="6151" name="Text Box 6">
            <a:extLst>
              <a:ext uri="{FF2B5EF4-FFF2-40B4-BE49-F238E27FC236}">
                <a16:creationId xmlns:a16="http://schemas.microsoft.com/office/drawing/2014/main" id="{80BD9DFB-16FC-4E3D-BB81-B2954346C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724400"/>
            <a:ext cx="78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D</a:t>
            </a:r>
          </a:p>
        </p:txBody>
      </p:sp>
      <p:sp>
        <p:nvSpPr>
          <p:cNvPr id="6152" name="Text Box 7">
            <a:extLst>
              <a:ext uri="{FF2B5EF4-FFF2-40B4-BE49-F238E27FC236}">
                <a16:creationId xmlns:a16="http://schemas.microsoft.com/office/drawing/2014/main" id="{69353DB4-0126-49FD-AC5F-318699099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152775"/>
            <a:ext cx="78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C</a:t>
            </a:r>
          </a:p>
        </p:txBody>
      </p:sp>
      <p:sp>
        <p:nvSpPr>
          <p:cNvPr id="6153" name="Freeform 8">
            <a:extLst>
              <a:ext uri="{FF2B5EF4-FFF2-40B4-BE49-F238E27FC236}">
                <a16:creationId xmlns:a16="http://schemas.microsoft.com/office/drawing/2014/main" id="{242922AF-F742-4852-83FE-01EE15F03657}"/>
              </a:ext>
            </a:extLst>
          </p:cNvPr>
          <p:cNvSpPr>
            <a:spLocks/>
          </p:cNvSpPr>
          <p:nvPr/>
        </p:nvSpPr>
        <p:spPr bwMode="auto">
          <a:xfrm>
            <a:off x="1524000" y="2147888"/>
            <a:ext cx="6477000" cy="2792412"/>
          </a:xfrm>
          <a:custGeom>
            <a:avLst/>
            <a:gdLst>
              <a:gd name="T0" fmla="*/ 0 w 2784"/>
              <a:gd name="T1" fmla="*/ 1340358 h 1200"/>
              <a:gd name="T2" fmla="*/ 1563414 w 2784"/>
              <a:gd name="T3" fmla="*/ 1340358 h 1200"/>
              <a:gd name="T4" fmla="*/ 1563414 w 2784"/>
              <a:gd name="T5" fmla="*/ 0 h 1200"/>
              <a:gd name="T6" fmla="*/ 6477000 w 2784"/>
              <a:gd name="T7" fmla="*/ 0 h 1200"/>
              <a:gd name="T8" fmla="*/ 6477000 w 2784"/>
              <a:gd name="T9" fmla="*/ 335089 h 1200"/>
              <a:gd name="T10" fmla="*/ 4020207 w 2784"/>
              <a:gd name="T11" fmla="*/ 335089 h 1200"/>
              <a:gd name="T12" fmla="*/ 4020207 w 2784"/>
              <a:gd name="T13" fmla="*/ 1563751 h 1200"/>
              <a:gd name="T14" fmla="*/ 4020207 w 2784"/>
              <a:gd name="T15" fmla="*/ 1898840 h 1200"/>
              <a:gd name="T16" fmla="*/ 4355224 w 2784"/>
              <a:gd name="T17" fmla="*/ 2345626 h 1200"/>
              <a:gd name="T18" fmla="*/ 4913586 w 2784"/>
              <a:gd name="T19" fmla="*/ 2457323 h 1200"/>
              <a:gd name="T20" fmla="*/ 5583621 w 2784"/>
              <a:gd name="T21" fmla="*/ 2457323 h 1200"/>
              <a:gd name="T22" fmla="*/ 6141983 w 2784"/>
              <a:gd name="T23" fmla="*/ 2010537 h 1200"/>
              <a:gd name="T24" fmla="*/ 6477000 w 2784"/>
              <a:gd name="T25" fmla="*/ 1898840 h 1200"/>
              <a:gd name="T26" fmla="*/ 6477000 w 2784"/>
              <a:gd name="T27" fmla="*/ 2345626 h 1200"/>
              <a:gd name="T28" fmla="*/ 5918638 w 2784"/>
              <a:gd name="T29" fmla="*/ 2680716 h 1200"/>
              <a:gd name="T30" fmla="*/ 5248603 w 2784"/>
              <a:gd name="T31" fmla="*/ 2792412 h 1200"/>
              <a:gd name="T32" fmla="*/ 4466897 w 2784"/>
              <a:gd name="T33" fmla="*/ 2680716 h 1200"/>
              <a:gd name="T34" fmla="*/ 3685190 w 2784"/>
              <a:gd name="T35" fmla="*/ 2122233 h 1200"/>
              <a:gd name="T36" fmla="*/ 3461845 w 2784"/>
              <a:gd name="T37" fmla="*/ 1675447 h 1200"/>
              <a:gd name="T38" fmla="*/ 0 w 2784"/>
              <a:gd name="T39" fmla="*/ 1675447 h 1200"/>
              <a:gd name="T40" fmla="*/ 0 w 2784"/>
              <a:gd name="T41" fmla="*/ 1340358 h 12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784" h="1200">
                <a:moveTo>
                  <a:pt x="0" y="576"/>
                </a:moveTo>
                <a:lnTo>
                  <a:pt x="672" y="576"/>
                </a:lnTo>
                <a:lnTo>
                  <a:pt x="672" y="0"/>
                </a:lnTo>
                <a:lnTo>
                  <a:pt x="2784" y="0"/>
                </a:lnTo>
                <a:lnTo>
                  <a:pt x="2784" y="144"/>
                </a:lnTo>
                <a:lnTo>
                  <a:pt x="1728" y="144"/>
                </a:lnTo>
                <a:lnTo>
                  <a:pt x="1728" y="672"/>
                </a:lnTo>
                <a:lnTo>
                  <a:pt x="1728" y="816"/>
                </a:lnTo>
                <a:lnTo>
                  <a:pt x="1872" y="1008"/>
                </a:lnTo>
                <a:lnTo>
                  <a:pt x="2112" y="1056"/>
                </a:lnTo>
                <a:lnTo>
                  <a:pt x="2400" y="1056"/>
                </a:lnTo>
                <a:lnTo>
                  <a:pt x="2640" y="864"/>
                </a:lnTo>
                <a:lnTo>
                  <a:pt x="2784" y="816"/>
                </a:lnTo>
                <a:lnTo>
                  <a:pt x="2784" y="1008"/>
                </a:lnTo>
                <a:lnTo>
                  <a:pt x="2544" y="1152"/>
                </a:lnTo>
                <a:lnTo>
                  <a:pt x="2256" y="1200"/>
                </a:lnTo>
                <a:lnTo>
                  <a:pt x="1920" y="1152"/>
                </a:lnTo>
                <a:lnTo>
                  <a:pt x="1584" y="912"/>
                </a:lnTo>
                <a:lnTo>
                  <a:pt x="1488" y="720"/>
                </a:lnTo>
                <a:lnTo>
                  <a:pt x="0" y="720"/>
                </a:lnTo>
                <a:lnTo>
                  <a:pt x="0" y="576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54" name="Rectangle 9">
            <a:extLst>
              <a:ext uri="{FF2B5EF4-FFF2-40B4-BE49-F238E27FC236}">
                <a16:creationId xmlns:a16="http://schemas.microsoft.com/office/drawing/2014/main" id="{336DCCAA-1960-45B9-851A-28DD5A27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6" y="2482850"/>
            <a:ext cx="1452563" cy="1004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55" name="Text Box 10">
            <a:extLst>
              <a:ext uri="{FF2B5EF4-FFF2-40B4-BE49-F238E27FC236}">
                <a16:creationId xmlns:a16="http://schemas.microsoft.com/office/drawing/2014/main" id="{97284FAF-99A8-4CF6-AC84-6E1C05345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739" y="2706688"/>
            <a:ext cx="78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B</a:t>
            </a:r>
          </a:p>
        </p:txBody>
      </p:sp>
      <p:sp>
        <p:nvSpPr>
          <p:cNvPr id="6156" name="Rectangle 11" descr="Horizontal brick">
            <a:extLst>
              <a:ext uri="{FF2B5EF4-FFF2-40B4-BE49-F238E27FC236}">
                <a16:creationId xmlns:a16="http://schemas.microsoft.com/office/drawing/2014/main" id="{FB5FE7FD-D311-482D-9163-5812742F1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13" y="1812926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57" name="Rectangle 12" descr="Horizontal brick">
            <a:extLst>
              <a:ext uri="{FF2B5EF4-FFF2-40B4-BE49-F238E27FC236}">
                <a16:creationId xmlns:a16="http://schemas.microsoft.com/office/drawing/2014/main" id="{C48B5E70-BB4F-4DCC-9857-B9FD36404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488" y="3265489"/>
            <a:ext cx="334962" cy="892175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58" name="Rectangle 13" descr="Horizontal brick">
            <a:extLst>
              <a:ext uri="{FF2B5EF4-FFF2-40B4-BE49-F238E27FC236}">
                <a16:creationId xmlns:a16="http://schemas.microsoft.com/office/drawing/2014/main" id="{FB696CA5-CF63-476A-A9AA-DEA992D33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3" y="1812926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59" name="Rectangle 14" descr="Horizontal brick">
            <a:extLst>
              <a:ext uri="{FF2B5EF4-FFF2-40B4-BE49-F238E27FC236}">
                <a16:creationId xmlns:a16="http://schemas.microsoft.com/office/drawing/2014/main" id="{FEE825ED-739A-4009-B418-2F73EC80F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3" y="4270376"/>
            <a:ext cx="334962" cy="892175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160" name="Rectangle 15" descr="Horizontal brick">
            <a:extLst>
              <a:ext uri="{FF2B5EF4-FFF2-40B4-BE49-F238E27FC236}">
                <a16:creationId xmlns:a16="http://schemas.microsoft.com/office/drawing/2014/main" id="{F76DA175-7909-4941-B33D-9C28D19A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812926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61" name="Rectangle 16" descr="Horizontal brick">
            <a:extLst>
              <a:ext uri="{FF2B5EF4-FFF2-40B4-BE49-F238E27FC236}">
                <a16:creationId xmlns:a16="http://schemas.microsoft.com/office/drawing/2014/main" id="{E68EA1B3-E299-4D1D-B90A-1030A898A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265489"/>
            <a:ext cx="334962" cy="892175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62" name="Rectangle 17" descr="Horizontal brick">
            <a:extLst>
              <a:ext uri="{FF2B5EF4-FFF2-40B4-BE49-F238E27FC236}">
                <a16:creationId xmlns:a16="http://schemas.microsoft.com/office/drawing/2014/main" id="{CCCC14E5-146A-4BE3-913B-AFD1EFEAE7F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53026" y="2538413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6163" name="Text Box 18">
            <a:extLst>
              <a:ext uri="{FF2B5EF4-FFF2-40B4-BE49-F238E27FC236}">
                <a16:creationId xmlns:a16="http://schemas.microsoft.com/office/drawing/2014/main" id="{7C7C3081-ACFA-41A9-85A3-4017ECA67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6" y="1924051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1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6164" name="Text Box 19">
            <a:extLst>
              <a:ext uri="{FF2B5EF4-FFF2-40B4-BE49-F238E27FC236}">
                <a16:creationId xmlns:a16="http://schemas.microsoft.com/office/drawing/2014/main" id="{9C48110A-D78A-4D3E-BD43-D180F5C0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6" y="1924051"/>
            <a:ext cx="582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2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6165" name="Text Box 20">
            <a:extLst>
              <a:ext uri="{FF2B5EF4-FFF2-40B4-BE49-F238E27FC236}">
                <a16:creationId xmlns:a16="http://schemas.microsoft.com/office/drawing/2014/main" id="{0C41D38A-349B-452E-A4DE-342E0A358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388" y="2833688"/>
            <a:ext cx="58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4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6166" name="Text Box 21">
            <a:extLst>
              <a:ext uri="{FF2B5EF4-FFF2-40B4-BE49-F238E27FC236}">
                <a16:creationId xmlns:a16="http://schemas.microsoft.com/office/drawing/2014/main" id="{FD0FE070-9616-43D7-A647-8D8383306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76" y="1924051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3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6167" name="Text Box 22">
            <a:extLst>
              <a:ext uri="{FF2B5EF4-FFF2-40B4-BE49-F238E27FC236}">
                <a16:creationId xmlns:a16="http://schemas.microsoft.com/office/drawing/2014/main" id="{3C88B9B2-BF56-42F2-BE66-063D1BA03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4513263"/>
            <a:ext cx="58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6168" name="Text Box 23">
            <a:extLst>
              <a:ext uri="{FF2B5EF4-FFF2-40B4-BE49-F238E27FC236}">
                <a16:creationId xmlns:a16="http://schemas.microsoft.com/office/drawing/2014/main" id="{FAFA910B-124A-4FF3-B79E-64E071D9D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6" y="3397251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6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6169" name="Text Box 24">
            <a:extLst>
              <a:ext uri="{FF2B5EF4-FFF2-40B4-BE49-F238E27FC236}">
                <a16:creationId xmlns:a16="http://schemas.microsoft.com/office/drawing/2014/main" id="{2CD061B6-B711-40BA-A741-C6DD60860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388" y="3376613"/>
            <a:ext cx="58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5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105497" name="Text Box 25">
            <a:extLst>
              <a:ext uri="{FF2B5EF4-FFF2-40B4-BE49-F238E27FC236}">
                <a16:creationId xmlns:a16="http://schemas.microsoft.com/office/drawing/2014/main" id="{D27C2686-6E24-414B-96F3-6FD176A51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486401"/>
            <a:ext cx="762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Is it possible to start in A, cross over </a:t>
            </a:r>
            <a:r>
              <a:rPr lang="en-US" altLang="zh-TW" b="1">
                <a:solidFill>
                  <a:schemeClr val="folHlink"/>
                </a:solidFill>
                <a:latin typeface="Arial" panose="020B0604020202020204" pitchFamily="34" charset="0"/>
              </a:rPr>
              <a:t>each bridge exactly once</a:t>
            </a:r>
            <a:r>
              <a:rPr lang="en-US" altLang="zh-TW" b="1">
                <a:latin typeface="Arial" panose="020B0604020202020204" pitchFamily="34" charset="0"/>
              </a:rPr>
              <a:t>, and end up back in 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3">
            <a:extLst>
              <a:ext uri="{FF2B5EF4-FFF2-40B4-BE49-F238E27FC236}">
                <a16:creationId xmlns:a16="http://schemas.microsoft.com/office/drawing/2014/main" id="{DE70740B-55DC-47A7-AFB5-85EEAFBF4F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6D88512-C7F9-4100-8542-E0B1EB6E4E24}" type="slidenum">
              <a:rPr lang="zh-TW" altLang="en-US" sz="1400"/>
              <a:pPr/>
              <a:t>11</a:t>
            </a:fld>
            <a:endParaRPr lang="en-US" altLang="zh-TW" sz="1400"/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71546D74-C907-4F23-B833-270C0F7DD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8458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The Bridges of Koenigsberg:  Euler 1736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2EC5F3D-F320-4315-897B-924F1866A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43000"/>
            <a:ext cx="6477000" cy="42433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73" name="Rectangle 4">
            <a:extLst>
              <a:ext uri="{FF2B5EF4-FFF2-40B4-BE49-F238E27FC236}">
                <a16:creationId xmlns:a16="http://schemas.microsoft.com/office/drawing/2014/main" id="{30C07645-E432-4897-BCAB-9681A9411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2593975"/>
            <a:ext cx="1785938" cy="1117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74" name="Text Box 5">
            <a:extLst>
              <a:ext uri="{FF2B5EF4-FFF2-40B4-BE49-F238E27FC236}">
                <a16:creationId xmlns:a16="http://schemas.microsoft.com/office/drawing/2014/main" id="{479103BB-047A-4C15-B198-ABBBAF83A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564" y="1219200"/>
            <a:ext cx="78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A</a:t>
            </a:r>
          </a:p>
        </p:txBody>
      </p:sp>
      <p:sp>
        <p:nvSpPr>
          <p:cNvPr id="7175" name="Text Box 6">
            <a:extLst>
              <a:ext uri="{FF2B5EF4-FFF2-40B4-BE49-F238E27FC236}">
                <a16:creationId xmlns:a16="http://schemas.microsoft.com/office/drawing/2014/main" id="{5C8B1BBD-77AB-48C4-8FEB-72AD639F1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724400"/>
            <a:ext cx="78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D</a:t>
            </a:r>
          </a:p>
        </p:txBody>
      </p:sp>
      <p:sp>
        <p:nvSpPr>
          <p:cNvPr id="7176" name="Text Box 7">
            <a:extLst>
              <a:ext uri="{FF2B5EF4-FFF2-40B4-BE49-F238E27FC236}">
                <a16:creationId xmlns:a16="http://schemas.microsoft.com/office/drawing/2014/main" id="{1C69F17F-96F8-4979-ADC6-44CF00461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152775"/>
            <a:ext cx="78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C</a:t>
            </a:r>
          </a:p>
        </p:txBody>
      </p:sp>
      <p:sp>
        <p:nvSpPr>
          <p:cNvPr id="7177" name="Freeform 8">
            <a:extLst>
              <a:ext uri="{FF2B5EF4-FFF2-40B4-BE49-F238E27FC236}">
                <a16:creationId xmlns:a16="http://schemas.microsoft.com/office/drawing/2014/main" id="{A1E7DBAA-5F4B-4E15-9FED-8BEF1D600522}"/>
              </a:ext>
            </a:extLst>
          </p:cNvPr>
          <p:cNvSpPr>
            <a:spLocks/>
          </p:cNvSpPr>
          <p:nvPr/>
        </p:nvSpPr>
        <p:spPr bwMode="auto">
          <a:xfrm>
            <a:off x="1524000" y="2147888"/>
            <a:ext cx="6477000" cy="2792412"/>
          </a:xfrm>
          <a:custGeom>
            <a:avLst/>
            <a:gdLst>
              <a:gd name="T0" fmla="*/ 0 w 2784"/>
              <a:gd name="T1" fmla="*/ 1340358 h 1200"/>
              <a:gd name="T2" fmla="*/ 1563414 w 2784"/>
              <a:gd name="T3" fmla="*/ 1340358 h 1200"/>
              <a:gd name="T4" fmla="*/ 1563414 w 2784"/>
              <a:gd name="T5" fmla="*/ 0 h 1200"/>
              <a:gd name="T6" fmla="*/ 6477000 w 2784"/>
              <a:gd name="T7" fmla="*/ 0 h 1200"/>
              <a:gd name="T8" fmla="*/ 6477000 w 2784"/>
              <a:gd name="T9" fmla="*/ 335089 h 1200"/>
              <a:gd name="T10" fmla="*/ 4020207 w 2784"/>
              <a:gd name="T11" fmla="*/ 335089 h 1200"/>
              <a:gd name="T12" fmla="*/ 4020207 w 2784"/>
              <a:gd name="T13" fmla="*/ 1563751 h 1200"/>
              <a:gd name="T14" fmla="*/ 4020207 w 2784"/>
              <a:gd name="T15" fmla="*/ 1898840 h 1200"/>
              <a:gd name="T16" fmla="*/ 4355224 w 2784"/>
              <a:gd name="T17" fmla="*/ 2345626 h 1200"/>
              <a:gd name="T18" fmla="*/ 4913586 w 2784"/>
              <a:gd name="T19" fmla="*/ 2457323 h 1200"/>
              <a:gd name="T20" fmla="*/ 5583621 w 2784"/>
              <a:gd name="T21" fmla="*/ 2457323 h 1200"/>
              <a:gd name="T22" fmla="*/ 6141983 w 2784"/>
              <a:gd name="T23" fmla="*/ 2010537 h 1200"/>
              <a:gd name="T24" fmla="*/ 6477000 w 2784"/>
              <a:gd name="T25" fmla="*/ 1898840 h 1200"/>
              <a:gd name="T26" fmla="*/ 6477000 w 2784"/>
              <a:gd name="T27" fmla="*/ 2345626 h 1200"/>
              <a:gd name="T28" fmla="*/ 5918638 w 2784"/>
              <a:gd name="T29" fmla="*/ 2680716 h 1200"/>
              <a:gd name="T30" fmla="*/ 5248603 w 2784"/>
              <a:gd name="T31" fmla="*/ 2792412 h 1200"/>
              <a:gd name="T32" fmla="*/ 4466897 w 2784"/>
              <a:gd name="T33" fmla="*/ 2680716 h 1200"/>
              <a:gd name="T34" fmla="*/ 3685190 w 2784"/>
              <a:gd name="T35" fmla="*/ 2122233 h 1200"/>
              <a:gd name="T36" fmla="*/ 3461845 w 2784"/>
              <a:gd name="T37" fmla="*/ 1675447 h 1200"/>
              <a:gd name="T38" fmla="*/ 0 w 2784"/>
              <a:gd name="T39" fmla="*/ 1675447 h 1200"/>
              <a:gd name="T40" fmla="*/ 0 w 2784"/>
              <a:gd name="T41" fmla="*/ 1340358 h 12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784" h="1200">
                <a:moveTo>
                  <a:pt x="0" y="576"/>
                </a:moveTo>
                <a:lnTo>
                  <a:pt x="672" y="576"/>
                </a:lnTo>
                <a:lnTo>
                  <a:pt x="672" y="0"/>
                </a:lnTo>
                <a:lnTo>
                  <a:pt x="2784" y="0"/>
                </a:lnTo>
                <a:lnTo>
                  <a:pt x="2784" y="144"/>
                </a:lnTo>
                <a:lnTo>
                  <a:pt x="1728" y="144"/>
                </a:lnTo>
                <a:lnTo>
                  <a:pt x="1728" y="672"/>
                </a:lnTo>
                <a:lnTo>
                  <a:pt x="1728" y="816"/>
                </a:lnTo>
                <a:lnTo>
                  <a:pt x="1872" y="1008"/>
                </a:lnTo>
                <a:lnTo>
                  <a:pt x="2112" y="1056"/>
                </a:lnTo>
                <a:lnTo>
                  <a:pt x="2400" y="1056"/>
                </a:lnTo>
                <a:lnTo>
                  <a:pt x="2640" y="864"/>
                </a:lnTo>
                <a:lnTo>
                  <a:pt x="2784" y="816"/>
                </a:lnTo>
                <a:lnTo>
                  <a:pt x="2784" y="1008"/>
                </a:lnTo>
                <a:lnTo>
                  <a:pt x="2544" y="1152"/>
                </a:lnTo>
                <a:lnTo>
                  <a:pt x="2256" y="1200"/>
                </a:lnTo>
                <a:lnTo>
                  <a:pt x="1920" y="1152"/>
                </a:lnTo>
                <a:lnTo>
                  <a:pt x="1584" y="912"/>
                </a:lnTo>
                <a:lnTo>
                  <a:pt x="1488" y="720"/>
                </a:lnTo>
                <a:lnTo>
                  <a:pt x="0" y="720"/>
                </a:lnTo>
                <a:lnTo>
                  <a:pt x="0" y="576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78" name="Rectangle 9">
            <a:extLst>
              <a:ext uri="{FF2B5EF4-FFF2-40B4-BE49-F238E27FC236}">
                <a16:creationId xmlns:a16="http://schemas.microsoft.com/office/drawing/2014/main" id="{B853B814-1254-4DDA-813A-1677C3387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6" y="2482850"/>
            <a:ext cx="1452563" cy="1004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79" name="Text Box 10">
            <a:extLst>
              <a:ext uri="{FF2B5EF4-FFF2-40B4-BE49-F238E27FC236}">
                <a16:creationId xmlns:a16="http://schemas.microsoft.com/office/drawing/2014/main" id="{9BFDE5BB-2C90-40B3-8E89-FE64EBAA7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739" y="2706688"/>
            <a:ext cx="78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/>
              <a:t>B</a:t>
            </a:r>
          </a:p>
        </p:txBody>
      </p:sp>
      <p:sp>
        <p:nvSpPr>
          <p:cNvPr id="7180" name="Rectangle 11" descr="Horizontal brick">
            <a:extLst>
              <a:ext uri="{FF2B5EF4-FFF2-40B4-BE49-F238E27FC236}">
                <a16:creationId xmlns:a16="http://schemas.microsoft.com/office/drawing/2014/main" id="{D5A60F87-AF92-4FBE-85E4-C18E1C400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13" y="1812926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81" name="Rectangle 12" descr="Horizontal brick">
            <a:extLst>
              <a:ext uri="{FF2B5EF4-FFF2-40B4-BE49-F238E27FC236}">
                <a16:creationId xmlns:a16="http://schemas.microsoft.com/office/drawing/2014/main" id="{8751D1F0-8E48-4CE8-99E9-5518B8DA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488" y="3265489"/>
            <a:ext cx="334962" cy="892175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82" name="Rectangle 13" descr="Horizontal brick">
            <a:extLst>
              <a:ext uri="{FF2B5EF4-FFF2-40B4-BE49-F238E27FC236}">
                <a16:creationId xmlns:a16="http://schemas.microsoft.com/office/drawing/2014/main" id="{8C7BD47B-B193-4D49-8CE8-A36F9C0D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3" y="1812926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83" name="Rectangle 14" descr="Horizontal brick">
            <a:extLst>
              <a:ext uri="{FF2B5EF4-FFF2-40B4-BE49-F238E27FC236}">
                <a16:creationId xmlns:a16="http://schemas.microsoft.com/office/drawing/2014/main" id="{FCA4ED57-330B-4B81-AD97-0789BE893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3" y="4270376"/>
            <a:ext cx="334962" cy="892175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184" name="Rectangle 15" descr="Horizontal brick">
            <a:extLst>
              <a:ext uri="{FF2B5EF4-FFF2-40B4-BE49-F238E27FC236}">
                <a16:creationId xmlns:a16="http://schemas.microsoft.com/office/drawing/2014/main" id="{C1778D30-BEE5-47B2-872C-80A7CA2D9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812926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85" name="Rectangle 16" descr="Horizontal brick">
            <a:extLst>
              <a:ext uri="{FF2B5EF4-FFF2-40B4-BE49-F238E27FC236}">
                <a16:creationId xmlns:a16="http://schemas.microsoft.com/office/drawing/2014/main" id="{A2A60835-1CB1-4B48-8EB7-C22E01641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265489"/>
            <a:ext cx="334962" cy="892175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86" name="Rectangle 17" descr="Horizontal brick">
            <a:extLst>
              <a:ext uri="{FF2B5EF4-FFF2-40B4-BE49-F238E27FC236}">
                <a16:creationId xmlns:a16="http://schemas.microsoft.com/office/drawing/2014/main" id="{E4BA2DC0-2297-437B-B55B-7F11BE6E9DC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53026" y="2538413"/>
            <a:ext cx="334962" cy="893763"/>
          </a:xfrm>
          <a:prstGeom prst="rect">
            <a:avLst/>
          </a:prstGeom>
          <a:pattFill prst="horzBrick">
            <a:fgClr>
              <a:schemeClr val="tx1"/>
            </a:fgClr>
            <a:bgClr>
              <a:srgbClr val="996633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187" name="Text Box 18">
            <a:extLst>
              <a:ext uri="{FF2B5EF4-FFF2-40B4-BE49-F238E27FC236}">
                <a16:creationId xmlns:a16="http://schemas.microsoft.com/office/drawing/2014/main" id="{C1D48E7D-20F3-479E-B419-83342891C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6" y="1924051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1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7188" name="Text Box 19">
            <a:extLst>
              <a:ext uri="{FF2B5EF4-FFF2-40B4-BE49-F238E27FC236}">
                <a16:creationId xmlns:a16="http://schemas.microsoft.com/office/drawing/2014/main" id="{7B5CB100-C247-475C-BDEA-6E3021302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6" y="1924051"/>
            <a:ext cx="582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2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7189" name="Text Box 20">
            <a:extLst>
              <a:ext uri="{FF2B5EF4-FFF2-40B4-BE49-F238E27FC236}">
                <a16:creationId xmlns:a16="http://schemas.microsoft.com/office/drawing/2014/main" id="{02D622B2-AA2A-4202-9933-3EC2E6D54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388" y="2833688"/>
            <a:ext cx="58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4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7190" name="Text Box 21">
            <a:extLst>
              <a:ext uri="{FF2B5EF4-FFF2-40B4-BE49-F238E27FC236}">
                <a16:creationId xmlns:a16="http://schemas.microsoft.com/office/drawing/2014/main" id="{5C49543D-C585-48C2-8380-1C0A0CB29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76" y="1924051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3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7191" name="Text Box 22">
            <a:extLst>
              <a:ext uri="{FF2B5EF4-FFF2-40B4-BE49-F238E27FC236}">
                <a16:creationId xmlns:a16="http://schemas.microsoft.com/office/drawing/2014/main" id="{19EDC45F-85D6-4F41-816B-C64A71B20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4513263"/>
            <a:ext cx="58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192" name="Text Box 23">
            <a:extLst>
              <a:ext uri="{FF2B5EF4-FFF2-40B4-BE49-F238E27FC236}">
                <a16:creationId xmlns:a16="http://schemas.microsoft.com/office/drawing/2014/main" id="{66EE6946-87F3-458E-AC65-0AA183CEE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6" y="3397251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6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7193" name="Text Box 24">
            <a:extLst>
              <a:ext uri="{FF2B5EF4-FFF2-40B4-BE49-F238E27FC236}">
                <a16:creationId xmlns:a16="http://schemas.microsoft.com/office/drawing/2014/main" id="{75B88BF3-C71E-4EDD-A31E-7646E1CF5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388" y="3376613"/>
            <a:ext cx="58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FF00"/>
                </a:solidFill>
              </a:rPr>
              <a:t>5</a:t>
            </a:r>
            <a:endParaRPr lang="en-US" altLang="zh-TW" sz="1800">
              <a:solidFill>
                <a:srgbClr val="FFFF00"/>
              </a:solidFill>
            </a:endParaRPr>
          </a:p>
        </p:txBody>
      </p:sp>
      <p:sp>
        <p:nvSpPr>
          <p:cNvPr id="106521" name="Text Box 25">
            <a:extLst>
              <a:ext uri="{FF2B5EF4-FFF2-40B4-BE49-F238E27FC236}">
                <a16:creationId xmlns:a16="http://schemas.microsoft.com/office/drawing/2014/main" id="{02F7D427-0EDD-4B02-B67D-8E666EDF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6388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  <a:ea typeface="文鼎粗行楷" pitchFamily="49" charset="-120"/>
              </a:rPr>
              <a:t>Conceptualization:  Land masses are “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  <a:ea typeface="文鼎粗行楷" pitchFamily="49" charset="-120"/>
              </a:rPr>
              <a:t>nodes</a:t>
            </a:r>
            <a:r>
              <a:rPr lang="en-US" altLang="zh-TW" b="1">
                <a:latin typeface="Arial" panose="020B0604020202020204" pitchFamily="34" charset="0"/>
                <a:ea typeface="文鼎粗行楷" pitchFamily="49" charset="-120"/>
              </a:rPr>
              <a:t>”.</a:t>
            </a:r>
          </a:p>
        </p:txBody>
      </p:sp>
      <p:sp>
        <p:nvSpPr>
          <p:cNvPr id="106522" name="Oval 26">
            <a:extLst>
              <a:ext uri="{FF2B5EF4-FFF2-40B4-BE49-F238E27FC236}">
                <a16:creationId xmlns:a16="http://schemas.microsoft.com/office/drawing/2014/main" id="{3ABE2B80-3185-4A02-B1BD-52B00ACD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143000"/>
            <a:ext cx="838200" cy="685800"/>
          </a:xfrm>
          <a:prstGeom prst="ellips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6523" name="Oval 27">
            <a:extLst>
              <a:ext uri="{FF2B5EF4-FFF2-40B4-BE49-F238E27FC236}">
                <a16:creationId xmlns:a16="http://schemas.microsoft.com/office/drawing/2014/main" id="{701348A7-948A-492E-AA97-DF118E535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971800"/>
            <a:ext cx="838200" cy="685800"/>
          </a:xfrm>
          <a:prstGeom prst="ellips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6524" name="Oval 28">
            <a:extLst>
              <a:ext uri="{FF2B5EF4-FFF2-40B4-BE49-F238E27FC236}">
                <a16:creationId xmlns:a16="http://schemas.microsoft.com/office/drawing/2014/main" id="{4DE23F9D-8F93-4F21-9E8F-177910E40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572000"/>
            <a:ext cx="838200" cy="685800"/>
          </a:xfrm>
          <a:prstGeom prst="ellips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6525" name="Oval 29">
            <a:extLst>
              <a:ext uri="{FF2B5EF4-FFF2-40B4-BE49-F238E27FC236}">
                <a16:creationId xmlns:a16="http://schemas.microsoft.com/office/drawing/2014/main" id="{7CAE1553-F415-41A5-B342-1CD0D495D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590800"/>
            <a:ext cx="838200" cy="685800"/>
          </a:xfrm>
          <a:prstGeom prst="ellips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6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6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1" grpId="0" autoUpdateAnimBg="0"/>
      <p:bldP spid="106522" grpId="0" animBg="1"/>
      <p:bldP spid="106523" grpId="0" animBg="1"/>
      <p:bldP spid="106524" grpId="0" animBg="1"/>
      <p:bldP spid="1065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3">
            <a:extLst>
              <a:ext uri="{FF2B5EF4-FFF2-40B4-BE49-F238E27FC236}">
                <a16:creationId xmlns:a16="http://schemas.microsoft.com/office/drawing/2014/main" id="{2084A689-545C-4DEE-B5B2-A49B4C4CA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FE955424-31EA-4D62-83DD-2D4A1790DA7C}" type="slidenum">
              <a:rPr lang="zh-TW" altLang="en-US" sz="1400"/>
              <a:pPr/>
              <a:t>12</a:t>
            </a:fld>
            <a:endParaRPr lang="en-US" altLang="zh-TW" sz="1400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DCCCD289-C8F1-4450-95B4-548A46F91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8458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The Bridges of Koenigsberg:  Euler 1736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866445A6-2BB4-452B-AD0A-ECFE1CAC4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43000"/>
            <a:ext cx="6477000" cy="42433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313BC0E2-64CD-4582-8F26-53902A4D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2593975"/>
            <a:ext cx="1785938" cy="1117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8198" name="Freeform 5">
            <a:extLst>
              <a:ext uri="{FF2B5EF4-FFF2-40B4-BE49-F238E27FC236}">
                <a16:creationId xmlns:a16="http://schemas.microsoft.com/office/drawing/2014/main" id="{6A173B8F-DF75-49D8-82BB-2303D0F35047}"/>
              </a:ext>
            </a:extLst>
          </p:cNvPr>
          <p:cNvSpPr>
            <a:spLocks/>
          </p:cNvSpPr>
          <p:nvPr/>
        </p:nvSpPr>
        <p:spPr bwMode="auto">
          <a:xfrm>
            <a:off x="1524000" y="2147888"/>
            <a:ext cx="6477000" cy="2792412"/>
          </a:xfrm>
          <a:custGeom>
            <a:avLst/>
            <a:gdLst>
              <a:gd name="T0" fmla="*/ 0 w 2784"/>
              <a:gd name="T1" fmla="*/ 1340358 h 1200"/>
              <a:gd name="T2" fmla="*/ 1563414 w 2784"/>
              <a:gd name="T3" fmla="*/ 1340358 h 1200"/>
              <a:gd name="T4" fmla="*/ 1563414 w 2784"/>
              <a:gd name="T5" fmla="*/ 0 h 1200"/>
              <a:gd name="T6" fmla="*/ 6477000 w 2784"/>
              <a:gd name="T7" fmla="*/ 0 h 1200"/>
              <a:gd name="T8" fmla="*/ 6477000 w 2784"/>
              <a:gd name="T9" fmla="*/ 335089 h 1200"/>
              <a:gd name="T10" fmla="*/ 4020207 w 2784"/>
              <a:gd name="T11" fmla="*/ 335089 h 1200"/>
              <a:gd name="T12" fmla="*/ 4020207 w 2784"/>
              <a:gd name="T13" fmla="*/ 1563751 h 1200"/>
              <a:gd name="T14" fmla="*/ 4020207 w 2784"/>
              <a:gd name="T15" fmla="*/ 1898840 h 1200"/>
              <a:gd name="T16" fmla="*/ 4355224 w 2784"/>
              <a:gd name="T17" fmla="*/ 2345626 h 1200"/>
              <a:gd name="T18" fmla="*/ 4913586 w 2784"/>
              <a:gd name="T19" fmla="*/ 2457323 h 1200"/>
              <a:gd name="T20" fmla="*/ 5583621 w 2784"/>
              <a:gd name="T21" fmla="*/ 2457323 h 1200"/>
              <a:gd name="T22" fmla="*/ 6141983 w 2784"/>
              <a:gd name="T23" fmla="*/ 2010537 h 1200"/>
              <a:gd name="T24" fmla="*/ 6477000 w 2784"/>
              <a:gd name="T25" fmla="*/ 1898840 h 1200"/>
              <a:gd name="T26" fmla="*/ 6477000 w 2784"/>
              <a:gd name="T27" fmla="*/ 2345626 h 1200"/>
              <a:gd name="T28" fmla="*/ 5918638 w 2784"/>
              <a:gd name="T29" fmla="*/ 2680716 h 1200"/>
              <a:gd name="T30" fmla="*/ 5248603 w 2784"/>
              <a:gd name="T31" fmla="*/ 2792412 h 1200"/>
              <a:gd name="T32" fmla="*/ 4466897 w 2784"/>
              <a:gd name="T33" fmla="*/ 2680716 h 1200"/>
              <a:gd name="T34" fmla="*/ 3685190 w 2784"/>
              <a:gd name="T35" fmla="*/ 2122233 h 1200"/>
              <a:gd name="T36" fmla="*/ 3461845 w 2784"/>
              <a:gd name="T37" fmla="*/ 1675447 h 1200"/>
              <a:gd name="T38" fmla="*/ 0 w 2784"/>
              <a:gd name="T39" fmla="*/ 1675447 h 1200"/>
              <a:gd name="T40" fmla="*/ 0 w 2784"/>
              <a:gd name="T41" fmla="*/ 1340358 h 12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784" h="1200">
                <a:moveTo>
                  <a:pt x="0" y="576"/>
                </a:moveTo>
                <a:lnTo>
                  <a:pt x="672" y="576"/>
                </a:lnTo>
                <a:lnTo>
                  <a:pt x="672" y="0"/>
                </a:lnTo>
                <a:lnTo>
                  <a:pt x="2784" y="0"/>
                </a:lnTo>
                <a:lnTo>
                  <a:pt x="2784" y="144"/>
                </a:lnTo>
                <a:lnTo>
                  <a:pt x="1728" y="144"/>
                </a:lnTo>
                <a:lnTo>
                  <a:pt x="1728" y="672"/>
                </a:lnTo>
                <a:lnTo>
                  <a:pt x="1728" y="816"/>
                </a:lnTo>
                <a:lnTo>
                  <a:pt x="1872" y="1008"/>
                </a:lnTo>
                <a:lnTo>
                  <a:pt x="2112" y="1056"/>
                </a:lnTo>
                <a:lnTo>
                  <a:pt x="2400" y="1056"/>
                </a:lnTo>
                <a:lnTo>
                  <a:pt x="2640" y="864"/>
                </a:lnTo>
                <a:lnTo>
                  <a:pt x="2784" y="816"/>
                </a:lnTo>
                <a:lnTo>
                  <a:pt x="2784" y="1008"/>
                </a:lnTo>
                <a:lnTo>
                  <a:pt x="2544" y="1152"/>
                </a:lnTo>
                <a:lnTo>
                  <a:pt x="2256" y="1200"/>
                </a:lnTo>
                <a:lnTo>
                  <a:pt x="1920" y="1152"/>
                </a:lnTo>
                <a:lnTo>
                  <a:pt x="1584" y="912"/>
                </a:lnTo>
                <a:lnTo>
                  <a:pt x="1488" y="720"/>
                </a:lnTo>
                <a:lnTo>
                  <a:pt x="0" y="720"/>
                </a:lnTo>
                <a:lnTo>
                  <a:pt x="0" y="576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99" name="Rectangle 6">
            <a:extLst>
              <a:ext uri="{FF2B5EF4-FFF2-40B4-BE49-F238E27FC236}">
                <a16:creationId xmlns:a16="http://schemas.microsoft.com/office/drawing/2014/main" id="{CBC79C4C-C059-4285-B7F3-6861D9540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6" y="2482850"/>
            <a:ext cx="1452563" cy="1004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8200" name="Text Box 7">
            <a:extLst>
              <a:ext uri="{FF2B5EF4-FFF2-40B4-BE49-F238E27FC236}">
                <a16:creationId xmlns:a16="http://schemas.microsoft.com/office/drawing/2014/main" id="{C01E332B-6F84-4193-A500-B21E32A34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1" y="2071688"/>
            <a:ext cx="581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FFFF00"/>
                </a:solidFill>
              </a:rPr>
              <a:t>1</a:t>
            </a:r>
            <a:endParaRPr lang="en-US" altLang="zh-TW" sz="2800">
              <a:solidFill>
                <a:srgbClr val="FFFF00"/>
              </a:solidFill>
            </a:endParaRPr>
          </a:p>
        </p:txBody>
      </p:sp>
      <p:sp>
        <p:nvSpPr>
          <p:cNvPr id="8201" name="Text Box 8">
            <a:extLst>
              <a:ext uri="{FF2B5EF4-FFF2-40B4-BE49-F238E27FC236}">
                <a16:creationId xmlns:a16="http://schemas.microsoft.com/office/drawing/2014/main" id="{A002C769-6A1A-452D-8EFA-EBFD2B156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8" y="2071688"/>
            <a:ext cx="58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FFFF00"/>
                </a:solidFill>
              </a:rPr>
              <a:t>2</a:t>
            </a:r>
            <a:endParaRPr lang="en-US" altLang="zh-TW" sz="2800">
              <a:solidFill>
                <a:srgbClr val="FFFF00"/>
              </a:solidFill>
            </a:endParaRPr>
          </a:p>
        </p:txBody>
      </p:sp>
      <p:sp>
        <p:nvSpPr>
          <p:cNvPr id="8202" name="Text Box 9">
            <a:extLst>
              <a:ext uri="{FF2B5EF4-FFF2-40B4-BE49-F238E27FC236}">
                <a16:creationId xmlns:a16="http://schemas.microsoft.com/office/drawing/2014/main" id="{DD681961-C705-4D19-8008-39AE8CA54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388" y="2833688"/>
            <a:ext cx="58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FFFF00"/>
                </a:solidFill>
              </a:rPr>
              <a:t>4</a:t>
            </a:r>
            <a:endParaRPr lang="en-US" altLang="zh-TW" sz="2800">
              <a:solidFill>
                <a:srgbClr val="FFFF00"/>
              </a:solidFill>
            </a:endParaRPr>
          </a:p>
        </p:txBody>
      </p:sp>
      <p:sp>
        <p:nvSpPr>
          <p:cNvPr id="8203" name="Text Box 10">
            <a:extLst>
              <a:ext uri="{FF2B5EF4-FFF2-40B4-BE49-F238E27FC236}">
                <a16:creationId xmlns:a16="http://schemas.microsoft.com/office/drawing/2014/main" id="{9A083768-1BBB-4974-9E22-09DAE83B9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2071688"/>
            <a:ext cx="581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FFFF00"/>
                </a:solidFill>
              </a:rPr>
              <a:t>3</a:t>
            </a:r>
            <a:endParaRPr lang="en-US" altLang="zh-TW" sz="2800">
              <a:solidFill>
                <a:srgbClr val="FFFF00"/>
              </a:solidFill>
            </a:endParaRPr>
          </a:p>
        </p:txBody>
      </p:sp>
      <p:sp>
        <p:nvSpPr>
          <p:cNvPr id="8204" name="Text Box 11">
            <a:extLst>
              <a:ext uri="{FF2B5EF4-FFF2-40B4-BE49-F238E27FC236}">
                <a16:creationId xmlns:a16="http://schemas.microsoft.com/office/drawing/2014/main" id="{384A116A-5EFE-4591-9AAB-6F1999AC4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4513263"/>
            <a:ext cx="58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8205" name="Text Box 12">
            <a:extLst>
              <a:ext uri="{FF2B5EF4-FFF2-40B4-BE49-F238E27FC236}">
                <a16:creationId xmlns:a16="http://schemas.microsoft.com/office/drawing/2014/main" id="{F40D1934-5CA9-4A16-8F8C-C96E5A15D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6" y="3397251"/>
            <a:ext cx="581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FFFF00"/>
                </a:solidFill>
              </a:rPr>
              <a:t>6</a:t>
            </a:r>
            <a:endParaRPr lang="en-US" altLang="zh-TW" sz="2800">
              <a:solidFill>
                <a:srgbClr val="FFFF00"/>
              </a:solidFill>
            </a:endParaRPr>
          </a:p>
        </p:txBody>
      </p:sp>
      <p:sp>
        <p:nvSpPr>
          <p:cNvPr id="8206" name="Text Box 13">
            <a:extLst>
              <a:ext uri="{FF2B5EF4-FFF2-40B4-BE49-F238E27FC236}">
                <a16:creationId xmlns:a16="http://schemas.microsoft.com/office/drawing/2014/main" id="{5F26531A-0424-4242-8EC0-6EDB69D2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3429001"/>
            <a:ext cx="582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FFFF00"/>
                </a:solidFill>
              </a:rPr>
              <a:t>5</a:t>
            </a:r>
            <a:endParaRPr lang="en-US" altLang="zh-TW" sz="2800">
              <a:solidFill>
                <a:srgbClr val="FFFF00"/>
              </a:solidFill>
            </a:endParaRPr>
          </a:p>
        </p:txBody>
      </p:sp>
      <p:sp>
        <p:nvSpPr>
          <p:cNvPr id="107534" name="Text Box 14">
            <a:extLst>
              <a:ext uri="{FF2B5EF4-FFF2-40B4-BE49-F238E27FC236}">
                <a16:creationId xmlns:a16="http://schemas.microsoft.com/office/drawing/2014/main" id="{BFFF8F09-0AB7-446F-BFEB-06E62B7EE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63880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Conceptualization:  Bridges are “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arcs</a:t>
            </a:r>
            <a:r>
              <a:rPr lang="en-US" altLang="zh-TW" b="1">
                <a:latin typeface="Arial" panose="020B0604020202020204" pitchFamily="34" charset="0"/>
              </a:rPr>
              <a:t>.”</a:t>
            </a:r>
          </a:p>
        </p:txBody>
      </p:sp>
      <p:grpSp>
        <p:nvGrpSpPr>
          <p:cNvPr id="8208" name="Group 15">
            <a:extLst>
              <a:ext uri="{FF2B5EF4-FFF2-40B4-BE49-F238E27FC236}">
                <a16:creationId xmlns:a16="http://schemas.microsoft.com/office/drawing/2014/main" id="{251DB343-F696-466F-859C-6EDE5D63DD4E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143000"/>
            <a:ext cx="990600" cy="717550"/>
            <a:chOff x="2784" y="720"/>
            <a:chExt cx="624" cy="452"/>
          </a:xfrm>
        </p:grpSpPr>
        <p:sp>
          <p:nvSpPr>
            <p:cNvPr id="8225" name="Text Box 16">
              <a:extLst>
                <a:ext uri="{FF2B5EF4-FFF2-40B4-BE49-F238E27FC236}">
                  <a16:creationId xmlns:a16="http://schemas.microsoft.com/office/drawing/2014/main" id="{F89CC485-61C0-49EF-A574-BAFA3DD6B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768"/>
              <a:ext cx="49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3600" b="1"/>
                <a:t>A</a:t>
              </a:r>
            </a:p>
          </p:txBody>
        </p:sp>
        <p:sp>
          <p:nvSpPr>
            <p:cNvPr id="8226" name="Oval 17">
              <a:extLst>
                <a:ext uri="{FF2B5EF4-FFF2-40B4-BE49-F238E27FC236}">
                  <a16:creationId xmlns:a16="http://schemas.microsoft.com/office/drawing/2014/main" id="{27E8A259-D58F-4B1B-820D-3BD1ADC06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720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8209" name="Group 18">
            <a:extLst>
              <a:ext uri="{FF2B5EF4-FFF2-40B4-BE49-F238E27FC236}">
                <a16:creationId xmlns:a16="http://schemas.microsoft.com/office/drawing/2014/main" id="{CF1A21AE-DD8E-4EDE-AAA5-30D964B48F74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2971800"/>
            <a:ext cx="976313" cy="685800"/>
            <a:chOff x="3552" y="1872"/>
            <a:chExt cx="615" cy="432"/>
          </a:xfrm>
        </p:grpSpPr>
        <p:sp>
          <p:nvSpPr>
            <p:cNvPr id="8223" name="Text Box 19">
              <a:extLst>
                <a:ext uri="{FF2B5EF4-FFF2-40B4-BE49-F238E27FC236}">
                  <a16:creationId xmlns:a16="http://schemas.microsoft.com/office/drawing/2014/main" id="{681607F7-0920-4ACD-BD0C-6760D3702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986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/>
                <a:t>C</a:t>
              </a:r>
            </a:p>
          </p:txBody>
        </p:sp>
        <p:sp>
          <p:nvSpPr>
            <p:cNvPr id="8224" name="Oval 20">
              <a:extLst>
                <a:ext uri="{FF2B5EF4-FFF2-40B4-BE49-F238E27FC236}">
                  <a16:creationId xmlns:a16="http://schemas.microsoft.com/office/drawing/2014/main" id="{B9BC7DB0-1631-4315-8FC5-62902977D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8210" name="Group 21">
            <a:extLst>
              <a:ext uri="{FF2B5EF4-FFF2-40B4-BE49-F238E27FC236}">
                <a16:creationId xmlns:a16="http://schemas.microsoft.com/office/drawing/2014/main" id="{2CDD8607-E288-48AB-B8B6-77D7FAF7DA3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4572000"/>
            <a:ext cx="1011238" cy="685800"/>
            <a:chOff x="2592" y="2880"/>
            <a:chExt cx="637" cy="432"/>
          </a:xfrm>
        </p:grpSpPr>
        <p:sp>
          <p:nvSpPr>
            <p:cNvPr id="8221" name="Text Box 22">
              <a:extLst>
                <a:ext uri="{FF2B5EF4-FFF2-40B4-BE49-F238E27FC236}">
                  <a16:creationId xmlns:a16="http://schemas.microsoft.com/office/drawing/2014/main" id="{5A011B32-BFBC-4615-9B08-6B4F4BED0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976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/>
                <a:t>D</a:t>
              </a:r>
            </a:p>
          </p:txBody>
        </p:sp>
        <p:sp>
          <p:nvSpPr>
            <p:cNvPr id="8222" name="Oval 23">
              <a:extLst>
                <a:ext uri="{FF2B5EF4-FFF2-40B4-BE49-F238E27FC236}">
                  <a16:creationId xmlns:a16="http://schemas.microsoft.com/office/drawing/2014/main" id="{1054ED92-FE3D-4A09-B496-247426E3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880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8211" name="Group 24">
            <a:extLst>
              <a:ext uri="{FF2B5EF4-FFF2-40B4-BE49-F238E27FC236}">
                <a16:creationId xmlns:a16="http://schemas.microsoft.com/office/drawing/2014/main" id="{1C89F4FB-09E6-4F89-9B04-24A43BCD78E8}"/>
              </a:ext>
            </a:extLst>
          </p:cNvPr>
          <p:cNvGrpSpPr>
            <a:grpSpLocks/>
          </p:cNvGrpSpPr>
          <p:nvPr/>
        </p:nvGrpSpPr>
        <p:grpSpPr bwMode="auto">
          <a:xfrm>
            <a:off x="3657601" y="2590800"/>
            <a:ext cx="993775" cy="685800"/>
            <a:chOff x="2064" y="1632"/>
            <a:chExt cx="626" cy="432"/>
          </a:xfrm>
        </p:grpSpPr>
        <p:sp>
          <p:nvSpPr>
            <p:cNvPr id="8219" name="Text Box 25">
              <a:extLst>
                <a:ext uri="{FF2B5EF4-FFF2-40B4-BE49-F238E27FC236}">
                  <a16:creationId xmlns:a16="http://schemas.microsoft.com/office/drawing/2014/main" id="{47721D3C-0749-47F4-BDCB-8800E0559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7" y="1705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/>
                <a:t>B</a:t>
              </a:r>
            </a:p>
          </p:txBody>
        </p:sp>
        <p:sp>
          <p:nvSpPr>
            <p:cNvPr id="8220" name="Oval 26">
              <a:extLst>
                <a:ext uri="{FF2B5EF4-FFF2-40B4-BE49-F238E27FC236}">
                  <a16:creationId xmlns:a16="http://schemas.microsoft.com/office/drawing/2014/main" id="{5C48FCA2-E9D9-437E-B203-C28CB9F72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632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cxnSp>
        <p:nvCxnSpPr>
          <p:cNvPr id="107547" name="AutoShape 27">
            <a:extLst>
              <a:ext uri="{FF2B5EF4-FFF2-40B4-BE49-F238E27FC236}">
                <a16:creationId xmlns:a16="http://schemas.microsoft.com/office/drawing/2014/main" id="{B88F6883-C304-4542-8D83-C667039C790D}"/>
              </a:ext>
            </a:extLst>
          </p:cNvPr>
          <p:cNvCxnSpPr>
            <a:cxnSpLocks noChangeShapeType="1"/>
            <a:stCxn id="8220" idx="1"/>
            <a:endCxn id="8226" idx="2"/>
          </p:cNvCxnSpPr>
          <p:nvPr/>
        </p:nvCxnSpPr>
        <p:spPr bwMode="auto">
          <a:xfrm rot="16200000">
            <a:off x="3687763" y="1577976"/>
            <a:ext cx="1176338" cy="992187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48" name="AutoShape 28">
            <a:extLst>
              <a:ext uri="{FF2B5EF4-FFF2-40B4-BE49-F238E27FC236}">
                <a16:creationId xmlns:a16="http://schemas.microsoft.com/office/drawing/2014/main" id="{22335A3F-9ADB-46FF-8232-CE79C23A2BA8}"/>
              </a:ext>
            </a:extLst>
          </p:cNvPr>
          <p:cNvCxnSpPr>
            <a:cxnSpLocks noChangeShapeType="1"/>
            <a:stCxn id="8220" idx="6"/>
            <a:endCxn id="8226" idx="3"/>
          </p:cNvCxnSpPr>
          <p:nvPr/>
        </p:nvCxnSpPr>
        <p:spPr bwMode="auto">
          <a:xfrm flipV="1">
            <a:off x="4524376" y="1757364"/>
            <a:ext cx="398463" cy="1176337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49" name="AutoShape 29">
            <a:extLst>
              <a:ext uri="{FF2B5EF4-FFF2-40B4-BE49-F238E27FC236}">
                <a16:creationId xmlns:a16="http://schemas.microsoft.com/office/drawing/2014/main" id="{579415DA-04F6-4134-8A9D-C2C7D3D934AA}"/>
              </a:ext>
            </a:extLst>
          </p:cNvPr>
          <p:cNvCxnSpPr>
            <a:cxnSpLocks noChangeShapeType="1"/>
            <a:stCxn id="8220" idx="6"/>
            <a:endCxn id="8222" idx="1"/>
          </p:cNvCxnSpPr>
          <p:nvPr/>
        </p:nvCxnSpPr>
        <p:spPr bwMode="auto">
          <a:xfrm>
            <a:off x="4524376" y="2933700"/>
            <a:ext cx="93663" cy="1709738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50" name="AutoShape 30">
            <a:extLst>
              <a:ext uri="{FF2B5EF4-FFF2-40B4-BE49-F238E27FC236}">
                <a16:creationId xmlns:a16="http://schemas.microsoft.com/office/drawing/2014/main" id="{5A52CCDE-80AD-4B1A-9FA6-A7530616A2DA}"/>
              </a:ext>
            </a:extLst>
          </p:cNvPr>
          <p:cNvCxnSpPr>
            <a:cxnSpLocks noChangeShapeType="1"/>
            <a:stCxn id="8220" idx="6"/>
            <a:endCxn id="8224" idx="1"/>
          </p:cNvCxnSpPr>
          <p:nvPr/>
        </p:nvCxnSpPr>
        <p:spPr bwMode="auto">
          <a:xfrm>
            <a:off x="4524376" y="2933700"/>
            <a:ext cx="1617663" cy="109538"/>
          </a:xfrm>
          <a:prstGeom prst="straightConnector1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51" name="AutoShape 31">
            <a:extLst>
              <a:ext uri="{FF2B5EF4-FFF2-40B4-BE49-F238E27FC236}">
                <a16:creationId xmlns:a16="http://schemas.microsoft.com/office/drawing/2014/main" id="{2A205BD8-51FA-462B-A96C-A1B0852BB4CB}"/>
              </a:ext>
            </a:extLst>
          </p:cNvPr>
          <p:cNvCxnSpPr>
            <a:cxnSpLocks noChangeShapeType="1"/>
            <a:stCxn id="8220" idx="4"/>
            <a:endCxn id="8222" idx="2"/>
          </p:cNvCxnSpPr>
          <p:nvPr/>
        </p:nvCxnSpPr>
        <p:spPr bwMode="auto">
          <a:xfrm rot="16200000" flipH="1">
            <a:off x="3467101" y="3914776"/>
            <a:ext cx="1609725" cy="390525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52" name="AutoShape 32">
            <a:extLst>
              <a:ext uri="{FF2B5EF4-FFF2-40B4-BE49-F238E27FC236}">
                <a16:creationId xmlns:a16="http://schemas.microsoft.com/office/drawing/2014/main" id="{0D1F1927-67CF-47BB-A3ED-01D05D895AEA}"/>
              </a:ext>
            </a:extLst>
          </p:cNvPr>
          <p:cNvCxnSpPr>
            <a:cxnSpLocks noChangeShapeType="1"/>
            <a:stCxn id="8222" idx="6"/>
            <a:endCxn id="8224" idx="5"/>
          </p:cNvCxnSpPr>
          <p:nvPr/>
        </p:nvCxnSpPr>
        <p:spPr bwMode="auto">
          <a:xfrm flipV="1">
            <a:off x="5362575" y="3586164"/>
            <a:ext cx="1373188" cy="1328737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53" name="AutoShape 33">
            <a:extLst>
              <a:ext uri="{FF2B5EF4-FFF2-40B4-BE49-F238E27FC236}">
                <a16:creationId xmlns:a16="http://schemas.microsoft.com/office/drawing/2014/main" id="{0F7E0F16-8257-4B2E-A0AF-CC625CA22C7F}"/>
              </a:ext>
            </a:extLst>
          </p:cNvPr>
          <p:cNvCxnSpPr>
            <a:cxnSpLocks noChangeShapeType="1"/>
            <a:stCxn id="8224" idx="7"/>
            <a:endCxn id="8226" idx="6"/>
          </p:cNvCxnSpPr>
          <p:nvPr/>
        </p:nvCxnSpPr>
        <p:spPr bwMode="auto">
          <a:xfrm rot="5400000" flipH="1">
            <a:off x="5422900" y="1730375"/>
            <a:ext cx="1557338" cy="1068388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7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7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7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7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編號版面配置區 3">
            <a:extLst>
              <a:ext uri="{FF2B5EF4-FFF2-40B4-BE49-F238E27FC236}">
                <a16:creationId xmlns:a16="http://schemas.microsoft.com/office/drawing/2014/main" id="{4546D11D-8F56-4403-97D0-4A34353E9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F3EF3FF9-FD27-4D94-9679-837DE6711D99}" type="slidenum">
              <a:rPr lang="zh-TW" altLang="en-US" sz="1400"/>
              <a:pPr/>
              <a:t>13</a:t>
            </a:fld>
            <a:endParaRPr lang="en-US" altLang="zh-TW" sz="1400"/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ACEE053C-9C80-44D8-8C8A-A87B14C60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8458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The Bridges of Koenigsberg:  Euler 1736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BE3DB477-D529-4036-ABB4-ED83F5CC7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43000"/>
            <a:ext cx="6477000" cy="42433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9221" name="Text Box 4">
            <a:extLst>
              <a:ext uri="{FF2B5EF4-FFF2-40B4-BE49-F238E27FC236}">
                <a16:creationId xmlns:a16="http://schemas.microsoft.com/office/drawing/2014/main" id="{9CD8D0AE-56F5-495B-9F49-422E53900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1" y="2071688"/>
            <a:ext cx="581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9222" name="Text Box 5">
            <a:extLst>
              <a:ext uri="{FF2B5EF4-FFF2-40B4-BE49-F238E27FC236}">
                <a16:creationId xmlns:a16="http://schemas.microsoft.com/office/drawing/2014/main" id="{55D8A7AC-69E2-4985-B9EE-CA3FA5547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8" y="2071688"/>
            <a:ext cx="58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9223" name="Text Box 6">
            <a:extLst>
              <a:ext uri="{FF2B5EF4-FFF2-40B4-BE49-F238E27FC236}">
                <a16:creationId xmlns:a16="http://schemas.microsoft.com/office/drawing/2014/main" id="{5A844872-92ED-46A5-9D13-D875D513A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388" y="2833688"/>
            <a:ext cx="58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9224" name="Text Box 7">
            <a:extLst>
              <a:ext uri="{FF2B5EF4-FFF2-40B4-BE49-F238E27FC236}">
                <a16:creationId xmlns:a16="http://schemas.microsoft.com/office/drawing/2014/main" id="{2BFD1BB9-58FC-491C-9757-97F061833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2071688"/>
            <a:ext cx="581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9225" name="Text Box 8">
            <a:extLst>
              <a:ext uri="{FF2B5EF4-FFF2-40B4-BE49-F238E27FC236}">
                <a16:creationId xmlns:a16="http://schemas.microsoft.com/office/drawing/2014/main" id="{4C1483BD-B868-49CE-B701-27145C638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4513263"/>
            <a:ext cx="5826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9226" name="Text Box 9">
            <a:extLst>
              <a:ext uri="{FF2B5EF4-FFF2-40B4-BE49-F238E27FC236}">
                <a16:creationId xmlns:a16="http://schemas.microsoft.com/office/drawing/2014/main" id="{D3B064A9-081A-4BDF-AA5F-B23C825BD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6" y="3397251"/>
            <a:ext cx="581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9227" name="Text Box 10">
            <a:extLst>
              <a:ext uri="{FF2B5EF4-FFF2-40B4-BE49-F238E27FC236}">
                <a16:creationId xmlns:a16="http://schemas.microsoft.com/office/drawing/2014/main" id="{A6F3E026-0F4C-410F-867D-E321525BB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3429001"/>
            <a:ext cx="582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800" b="1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8555" name="Text Box 11">
            <a:extLst>
              <a:ext uri="{FF2B5EF4-FFF2-40B4-BE49-F238E27FC236}">
                <a16:creationId xmlns:a16="http://schemas.microsoft.com/office/drawing/2014/main" id="{170893E9-4107-4217-96AD-ED74D5AE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486401"/>
            <a:ext cx="7620000" cy="83099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Is there a “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walk</a:t>
            </a:r>
            <a:r>
              <a:rPr lang="en-US" altLang="zh-TW" b="1">
                <a:latin typeface="Arial" panose="020B0604020202020204" pitchFamily="34" charset="0"/>
              </a:rPr>
              <a:t>” starting at A and ending at A and </a:t>
            </a:r>
            <a:r>
              <a:rPr lang="en-US" altLang="zh-TW" b="1">
                <a:solidFill>
                  <a:schemeClr val="folHlink"/>
                </a:solidFill>
                <a:latin typeface="Arial" panose="020B0604020202020204" pitchFamily="34" charset="0"/>
              </a:rPr>
              <a:t>passing through each arc exactly once</a:t>
            </a:r>
            <a:r>
              <a:rPr lang="en-US" altLang="zh-TW" b="1">
                <a:latin typeface="Arial" panose="020B0604020202020204" pitchFamily="34" charset="0"/>
              </a:rPr>
              <a:t>?</a:t>
            </a:r>
            <a:r>
              <a:rPr lang="en-US" altLang="zh-TW" b="1"/>
              <a:t>          </a:t>
            </a:r>
          </a:p>
        </p:txBody>
      </p:sp>
      <p:grpSp>
        <p:nvGrpSpPr>
          <p:cNvPr id="9229" name="Group 12">
            <a:extLst>
              <a:ext uri="{FF2B5EF4-FFF2-40B4-BE49-F238E27FC236}">
                <a16:creationId xmlns:a16="http://schemas.microsoft.com/office/drawing/2014/main" id="{152BEE47-1611-44B6-BCC9-DEB44A9FF3E8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143000"/>
            <a:ext cx="990600" cy="717550"/>
            <a:chOff x="2784" y="720"/>
            <a:chExt cx="624" cy="452"/>
          </a:xfrm>
        </p:grpSpPr>
        <p:sp>
          <p:nvSpPr>
            <p:cNvPr id="9246" name="Text Box 13">
              <a:extLst>
                <a:ext uri="{FF2B5EF4-FFF2-40B4-BE49-F238E27FC236}">
                  <a16:creationId xmlns:a16="http://schemas.microsoft.com/office/drawing/2014/main" id="{EB4089DA-345F-4D04-88CF-5C098A3F1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" y="768"/>
              <a:ext cx="49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3600" b="1"/>
                <a:t>A</a:t>
              </a:r>
            </a:p>
          </p:txBody>
        </p:sp>
        <p:sp>
          <p:nvSpPr>
            <p:cNvPr id="9247" name="Oval 14">
              <a:extLst>
                <a:ext uri="{FF2B5EF4-FFF2-40B4-BE49-F238E27FC236}">
                  <a16:creationId xmlns:a16="http://schemas.microsoft.com/office/drawing/2014/main" id="{85085EFD-FA80-468C-8416-9E83F1F65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720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9230" name="Group 15">
            <a:extLst>
              <a:ext uri="{FF2B5EF4-FFF2-40B4-BE49-F238E27FC236}">
                <a16:creationId xmlns:a16="http://schemas.microsoft.com/office/drawing/2014/main" id="{CD243381-0AAD-43AD-9224-9F26A0CA416D}"/>
              </a:ext>
            </a:extLst>
          </p:cNvPr>
          <p:cNvGrpSpPr>
            <a:grpSpLocks/>
          </p:cNvGrpSpPr>
          <p:nvPr/>
        </p:nvGrpSpPr>
        <p:grpSpPr bwMode="auto">
          <a:xfrm>
            <a:off x="6019801" y="2971800"/>
            <a:ext cx="976313" cy="685800"/>
            <a:chOff x="3552" y="1872"/>
            <a:chExt cx="615" cy="432"/>
          </a:xfrm>
        </p:grpSpPr>
        <p:sp>
          <p:nvSpPr>
            <p:cNvPr id="9244" name="Text Box 16">
              <a:extLst>
                <a:ext uri="{FF2B5EF4-FFF2-40B4-BE49-F238E27FC236}">
                  <a16:creationId xmlns:a16="http://schemas.microsoft.com/office/drawing/2014/main" id="{CD72100B-9AF4-474A-902C-7AC771080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986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/>
                <a:t>C</a:t>
              </a:r>
            </a:p>
          </p:txBody>
        </p:sp>
        <p:sp>
          <p:nvSpPr>
            <p:cNvPr id="9245" name="Oval 17">
              <a:extLst>
                <a:ext uri="{FF2B5EF4-FFF2-40B4-BE49-F238E27FC236}">
                  <a16:creationId xmlns:a16="http://schemas.microsoft.com/office/drawing/2014/main" id="{62D63636-F16E-40DD-B24C-1958FBF66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9231" name="Group 18">
            <a:extLst>
              <a:ext uri="{FF2B5EF4-FFF2-40B4-BE49-F238E27FC236}">
                <a16:creationId xmlns:a16="http://schemas.microsoft.com/office/drawing/2014/main" id="{5F5784F2-E39B-4DBB-9737-F39D2F057169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4572000"/>
            <a:ext cx="1011238" cy="685800"/>
            <a:chOff x="2592" y="2880"/>
            <a:chExt cx="637" cy="432"/>
          </a:xfrm>
        </p:grpSpPr>
        <p:sp>
          <p:nvSpPr>
            <p:cNvPr id="9242" name="Text Box 19">
              <a:extLst>
                <a:ext uri="{FF2B5EF4-FFF2-40B4-BE49-F238E27FC236}">
                  <a16:creationId xmlns:a16="http://schemas.microsoft.com/office/drawing/2014/main" id="{C647D74F-8F3B-43FF-BDE7-DE6AAECA3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976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/>
                <a:t>D</a:t>
              </a:r>
            </a:p>
          </p:txBody>
        </p:sp>
        <p:sp>
          <p:nvSpPr>
            <p:cNvPr id="9243" name="Oval 20">
              <a:extLst>
                <a:ext uri="{FF2B5EF4-FFF2-40B4-BE49-F238E27FC236}">
                  <a16:creationId xmlns:a16="http://schemas.microsoft.com/office/drawing/2014/main" id="{B988A1A3-4489-4AB4-B15C-B2836EA7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880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9232" name="Group 21">
            <a:extLst>
              <a:ext uri="{FF2B5EF4-FFF2-40B4-BE49-F238E27FC236}">
                <a16:creationId xmlns:a16="http://schemas.microsoft.com/office/drawing/2014/main" id="{59A24589-4AB2-4D6C-9B7D-C721F63BFC8C}"/>
              </a:ext>
            </a:extLst>
          </p:cNvPr>
          <p:cNvGrpSpPr>
            <a:grpSpLocks/>
          </p:cNvGrpSpPr>
          <p:nvPr/>
        </p:nvGrpSpPr>
        <p:grpSpPr bwMode="auto">
          <a:xfrm>
            <a:off x="3657601" y="2590800"/>
            <a:ext cx="993775" cy="685800"/>
            <a:chOff x="2064" y="1632"/>
            <a:chExt cx="626" cy="432"/>
          </a:xfrm>
        </p:grpSpPr>
        <p:sp>
          <p:nvSpPr>
            <p:cNvPr id="9240" name="Text Box 22">
              <a:extLst>
                <a:ext uri="{FF2B5EF4-FFF2-40B4-BE49-F238E27FC236}">
                  <a16:creationId xmlns:a16="http://schemas.microsoft.com/office/drawing/2014/main" id="{2746D183-CDED-4AD7-97C9-4F4B688BB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7" y="1705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/>
                <a:t>B</a:t>
              </a:r>
            </a:p>
          </p:txBody>
        </p:sp>
        <p:sp>
          <p:nvSpPr>
            <p:cNvPr id="9241" name="Oval 23">
              <a:extLst>
                <a:ext uri="{FF2B5EF4-FFF2-40B4-BE49-F238E27FC236}">
                  <a16:creationId xmlns:a16="http://schemas.microsoft.com/office/drawing/2014/main" id="{6ED34025-F14A-4185-B356-ED7FAA128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632"/>
              <a:ext cx="528" cy="432"/>
            </a:xfrm>
            <a:prstGeom prst="ellips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cxnSp>
        <p:nvCxnSpPr>
          <p:cNvPr id="9233" name="AutoShape 24">
            <a:extLst>
              <a:ext uri="{FF2B5EF4-FFF2-40B4-BE49-F238E27FC236}">
                <a16:creationId xmlns:a16="http://schemas.microsoft.com/office/drawing/2014/main" id="{C7DE389F-681E-4BC2-8EC0-DABAEF2C3CED}"/>
              </a:ext>
            </a:extLst>
          </p:cNvPr>
          <p:cNvCxnSpPr>
            <a:cxnSpLocks noChangeShapeType="1"/>
            <a:stCxn id="9241" idx="1"/>
            <a:endCxn id="9247" idx="2"/>
          </p:cNvCxnSpPr>
          <p:nvPr/>
        </p:nvCxnSpPr>
        <p:spPr bwMode="auto">
          <a:xfrm rot="16200000">
            <a:off x="3687763" y="1577976"/>
            <a:ext cx="1176338" cy="992187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4" name="AutoShape 25">
            <a:extLst>
              <a:ext uri="{FF2B5EF4-FFF2-40B4-BE49-F238E27FC236}">
                <a16:creationId xmlns:a16="http://schemas.microsoft.com/office/drawing/2014/main" id="{DA7793F3-1866-4069-9058-7418F22E383C}"/>
              </a:ext>
            </a:extLst>
          </p:cNvPr>
          <p:cNvCxnSpPr>
            <a:cxnSpLocks noChangeShapeType="1"/>
            <a:stCxn id="9241" idx="6"/>
            <a:endCxn id="9247" idx="3"/>
          </p:cNvCxnSpPr>
          <p:nvPr/>
        </p:nvCxnSpPr>
        <p:spPr bwMode="auto">
          <a:xfrm flipV="1">
            <a:off x="4524376" y="1757364"/>
            <a:ext cx="398463" cy="1176337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5" name="AutoShape 26">
            <a:extLst>
              <a:ext uri="{FF2B5EF4-FFF2-40B4-BE49-F238E27FC236}">
                <a16:creationId xmlns:a16="http://schemas.microsoft.com/office/drawing/2014/main" id="{7FE3290C-0A2B-42A9-A6B8-50970C5A980A}"/>
              </a:ext>
            </a:extLst>
          </p:cNvPr>
          <p:cNvCxnSpPr>
            <a:cxnSpLocks noChangeShapeType="1"/>
            <a:stCxn id="9241" idx="6"/>
            <a:endCxn id="9243" idx="1"/>
          </p:cNvCxnSpPr>
          <p:nvPr/>
        </p:nvCxnSpPr>
        <p:spPr bwMode="auto">
          <a:xfrm>
            <a:off x="4524376" y="2933700"/>
            <a:ext cx="93663" cy="1709738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6" name="AutoShape 27">
            <a:extLst>
              <a:ext uri="{FF2B5EF4-FFF2-40B4-BE49-F238E27FC236}">
                <a16:creationId xmlns:a16="http://schemas.microsoft.com/office/drawing/2014/main" id="{1461B80F-F216-49FC-A083-EB2D0009F9AE}"/>
              </a:ext>
            </a:extLst>
          </p:cNvPr>
          <p:cNvCxnSpPr>
            <a:cxnSpLocks noChangeShapeType="1"/>
            <a:stCxn id="9241" idx="6"/>
            <a:endCxn id="9245" idx="1"/>
          </p:cNvCxnSpPr>
          <p:nvPr/>
        </p:nvCxnSpPr>
        <p:spPr bwMode="auto">
          <a:xfrm>
            <a:off x="4524376" y="2933700"/>
            <a:ext cx="1617663" cy="109538"/>
          </a:xfrm>
          <a:prstGeom prst="straightConnector1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7" name="AutoShape 28">
            <a:extLst>
              <a:ext uri="{FF2B5EF4-FFF2-40B4-BE49-F238E27FC236}">
                <a16:creationId xmlns:a16="http://schemas.microsoft.com/office/drawing/2014/main" id="{E5BF5B56-BB84-46B0-8F2F-EF9D8BCD65CC}"/>
              </a:ext>
            </a:extLst>
          </p:cNvPr>
          <p:cNvCxnSpPr>
            <a:cxnSpLocks noChangeShapeType="1"/>
            <a:stCxn id="9241" idx="4"/>
            <a:endCxn id="9243" idx="2"/>
          </p:cNvCxnSpPr>
          <p:nvPr/>
        </p:nvCxnSpPr>
        <p:spPr bwMode="auto">
          <a:xfrm rot="16200000" flipH="1">
            <a:off x="3467101" y="3914776"/>
            <a:ext cx="1609725" cy="390525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8" name="AutoShape 29">
            <a:extLst>
              <a:ext uri="{FF2B5EF4-FFF2-40B4-BE49-F238E27FC236}">
                <a16:creationId xmlns:a16="http://schemas.microsoft.com/office/drawing/2014/main" id="{0275A308-0DED-4576-B0EB-2BF6A28E93D9}"/>
              </a:ext>
            </a:extLst>
          </p:cNvPr>
          <p:cNvCxnSpPr>
            <a:cxnSpLocks noChangeShapeType="1"/>
            <a:stCxn id="9243" idx="6"/>
            <a:endCxn id="9245" idx="5"/>
          </p:cNvCxnSpPr>
          <p:nvPr/>
        </p:nvCxnSpPr>
        <p:spPr bwMode="auto">
          <a:xfrm flipV="1">
            <a:off x="5362575" y="3586164"/>
            <a:ext cx="1373188" cy="1328737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9" name="AutoShape 30">
            <a:extLst>
              <a:ext uri="{FF2B5EF4-FFF2-40B4-BE49-F238E27FC236}">
                <a16:creationId xmlns:a16="http://schemas.microsoft.com/office/drawing/2014/main" id="{83915B8A-A828-4A0C-8ACF-4C5F6500E449}"/>
              </a:ext>
            </a:extLst>
          </p:cNvPr>
          <p:cNvCxnSpPr>
            <a:cxnSpLocks noChangeShapeType="1"/>
            <a:stCxn id="9245" idx="7"/>
            <a:endCxn id="9247" idx="6"/>
          </p:cNvCxnSpPr>
          <p:nvPr/>
        </p:nvCxnSpPr>
        <p:spPr bwMode="auto">
          <a:xfrm rot="5400000" flipH="1">
            <a:off x="5422900" y="1730375"/>
            <a:ext cx="1557338" cy="1068388"/>
          </a:xfrm>
          <a:prstGeom prst="curvedConnector2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5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3">
            <a:extLst>
              <a:ext uri="{FF2B5EF4-FFF2-40B4-BE49-F238E27FC236}">
                <a16:creationId xmlns:a16="http://schemas.microsoft.com/office/drawing/2014/main" id="{F3645D6A-C013-4515-92D5-8FEEDDD63B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A9D33273-CB2E-4E7A-A578-7D66401409FE}" type="slidenum">
              <a:rPr lang="zh-TW" altLang="en-US" sz="1400"/>
              <a:pPr/>
              <a:t>14</a:t>
            </a:fld>
            <a:endParaRPr lang="en-US" altLang="zh-TW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CABFB77B-C568-4035-805F-97912631B7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7964"/>
            <a:ext cx="8081962" cy="700087"/>
          </a:xfrm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Network Notation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0D5DF261-EC9B-4B48-AE93-5C4663558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2948" y="4365626"/>
            <a:ext cx="8647842" cy="1800225"/>
          </a:xfrm>
        </p:spPr>
        <p:txBody>
          <a:bodyPr vert="horz" wrap="square" lIns="88900" tIns="44450" rIns="88900" bIns="44450" numCol="1" anchor="t" anchorCtr="0" compatLnSpc="1">
            <a:prstTxWarp prst="textNoShape">
              <a:avLst/>
            </a:prstTxWarp>
          </a:bodyPr>
          <a:lstStyle/>
          <a:p>
            <a:pPr defTabSz="887413" eaLnBrk="1" hangingPunct="1">
              <a:buNone/>
              <a:defRPr/>
            </a:pPr>
            <a:r>
              <a:rPr lang="en-US" altLang="zh-TW" dirty="0">
                <a:solidFill>
                  <a:srgbClr val="3333FF"/>
                </a:solidFill>
              </a:rPr>
              <a:t>Network</a:t>
            </a:r>
            <a:r>
              <a:rPr lang="en-US" altLang="zh-TW" dirty="0"/>
              <a:t> (or </a:t>
            </a:r>
            <a:r>
              <a:rPr lang="en-US" altLang="zh-TW" dirty="0">
                <a:solidFill>
                  <a:srgbClr val="3333FF"/>
                </a:solidFill>
              </a:rPr>
              <a:t>graph</a:t>
            </a:r>
            <a:r>
              <a:rPr lang="en-US" altLang="zh-TW" dirty="0"/>
              <a:t>) </a:t>
            </a:r>
            <a:r>
              <a:rPr lang="en-US" altLang="zh-TW" dirty="0">
                <a:solidFill>
                  <a:schemeClr val="folHlink"/>
                </a:solidFill>
              </a:rPr>
              <a:t>G</a:t>
            </a:r>
            <a:r>
              <a:rPr lang="en-US" altLang="zh-TW" dirty="0">
                <a:solidFill>
                  <a:srgbClr val="3333FF"/>
                </a:solidFill>
              </a:rPr>
              <a:t> = (N, A)</a:t>
            </a:r>
            <a:endParaRPr lang="en-US" altLang="zh-TW" dirty="0"/>
          </a:p>
          <a:p>
            <a:pPr defTabSz="887413" eaLnBrk="1" hangingPunct="1">
              <a:buNone/>
              <a:defRPr/>
            </a:pPr>
            <a:r>
              <a:rPr lang="en-US" altLang="zh-TW" dirty="0">
                <a:solidFill>
                  <a:schemeClr val="folHlink"/>
                </a:solidFill>
              </a:rPr>
              <a:t>N</a:t>
            </a:r>
            <a:r>
              <a:rPr lang="en-US" altLang="zh-TW" dirty="0">
                <a:solidFill>
                  <a:srgbClr val="3333FF"/>
                </a:solidFill>
              </a:rPr>
              <a:t> : Node Set</a:t>
            </a:r>
            <a:r>
              <a:rPr lang="en-US" altLang="zh-TW" dirty="0"/>
              <a:t> = {1, 2, 3, 4, 5, 6, 7}</a:t>
            </a:r>
          </a:p>
          <a:p>
            <a:pPr defTabSz="887413" eaLnBrk="1" hangingPunct="1">
              <a:buNone/>
              <a:defRPr/>
            </a:pPr>
            <a:r>
              <a:rPr lang="en-US" altLang="zh-TW" dirty="0">
                <a:solidFill>
                  <a:schemeClr val="folHlink"/>
                </a:solidFill>
              </a:rPr>
              <a:t>A</a:t>
            </a:r>
            <a:r>
              <a:rPr lang="en-US" altLang="zh-TW" dirty="0">
                <a:solidFill>
                  <a:srgbClr val="3333FF"/>
                </a:solidFill>
              </a:rPr>
              <a:t> : Arc Set</a:t>
            </a:r>
            <a:r>
              <a:rPr lang="en-US" altLang="zh-TW" dirty="0"/>
              <a:t>  = {(1, 2), (1, 3), (2, 3), (2, 4), (3, 6), (4, 5), 			(4, 7), (5, 2), (5, 3), (5, 7), (6, 7)}</a:t>
            </a:r>
          </a:p>
        </p:txBody>
      </p:sp>
      <p:grpSp>
        <p:nvGrpSpPr>
          <p:cNvPr id="172133" name="Group 101">
            <a:extLst>
              <a:ext uri="{FF2B5EF4-FFF2-40B4-BE49-F238E27FC236}">
                <a16:creationId xmlns:a16="http://schemas.microsoft.com/office/drawing/2014/main" id="{5993B6C1-799A-45D0-9BF4-637E4097D2F3}"/>
              </a:ext>
            </a:extLst>
          </p:cNvPr>
          <p:cNvGrpSpPr>
            <a:grpSpLocks/>
          </p:cNvGrpSpPr>
          <p:nvPr/>
        </p:nvGrpSpPr>
        <p:grpSpPr bwMode="auto">
          <a:xfrm>
            <a:off x="849313" y="1196975"/>
            <a:ext cx="3949700" cy="2781300"/>
            <a:chOff x="295" y="754"/>
            <a:chExt cx="2488" cy="1752"/>
          </a:xfrm>
        </p:grpSpPr>
        <p:grpSp>
          <p:nvGrpSpPr>
            <p:cNvPr id="10274" name="Group 4">
              <a:extLst>
                <a:ext uri="{FF2B5EF4-FFF2-40B4-BE49-F238E27FC236}">
                  <a16:creationId xmlns:a16="http://schemas.microsoft.com/office/drawing/2014/main" id="{273B5EE6-263F-4BFC-A69A-143CF443EF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" y="754"/>
              <a:ext cx="2488" cy="1268"/>
              <a:chOff x="888" y="654"/>
              <a:chExt cx="2488" cy="1268"/>
            </a:xfrm>
          </p:grpSpPr>
          <p:sp>
            <p:nvSpPr>
              <p:cNvPr id="10276" name="Oval 5">
                <a:extLst>
                  <a:ext uri="{FF2B5EF4-FFF2-40B4-BE49-F238E27FC236}">
                    <a16:creationId xmlns:a16="http://schemas.microsoft.com/office/drawing/2014/main" id="{61CCFB2D-BB95-43AE-9915-6686D79C8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116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77" name="Oval 6">
                <a:extLst>
                  <a:ext uri="{FF2B5EF4-FFF2-40B4-BE49-F238E27FC236}">
                    <a16:creationId xmlns:a16="http://schemas.microsoft.com/office/drawing/2014/main" id="{D0FD0781-32BB-44FF-A2A8-B09C5A088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656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78" name="Oval 7">
                <a:extLst>
                  <a:ext uri="{FF2B5EF4-FFF2-40B4-BE49-F238E27FC236}">
                    <a16:creationId xmlns:a16="http://schemas.microsoft.com/office/drawing/2014/main" id="{2E10B0EE-B86D-4C92-9756-E394841D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656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79" name="Oval 8">
                <a:extLst>
                  <a:ext uri="{FF2B5EF4-FFF2-40B4-BE49-F238E27FC236}">
                    <a16:creationId xmlns:a16="http://schemas.microsoft.com/office/drawing/2014/main" id="{529A0E72-E628-4D51-95A2-C4E46514D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" y="171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80" name="Oval 9">
                <a:extLst>
                  <a:ext uri="{FF2B5EF4-FFF2-40B4-BE49-F238E27FC236}">
                    <a16:creationId xmlns:a16="http://schemas.microsoft.com/office/drawing/2014/main" id="{AD405DF1-028E-4339-9D5F-B42A3A340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" y="171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81" name="Oval 10">
                <a:extLst>
                  <a:ext uri="{FF2B5EF4-FFF2-40B4-BE49-F238E27FC236}">
                    <a16:creationId xmlns:a16="http://schemas.microsoft.com/office/drawing/2014/main" id="{9D599589-3F47-45D6-B8EF-E5085E110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116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82" name="Oval 11">
                <a:extLst>
                  <a:ext uri="{FF2B5EF4-FFF2-40B4-BE49-F238E27FC236}">
                    <a16:creationId xmlns:a16="http://schemas.microsoft.com/office/drawing/2014/main" id="{AC835C21-AD59-4D41-AA2C-3A08284D4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16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83" name="Line 12">
                <a:extLst>
                  <a:ext uri="{FF2B5EF4-FFF2-40B4-BE49-F238E27FC236}">
                    <a16:creationId xmlns:a16="http://schemas.microsoft.com/office/drawing/2014/main" id="{9BA20A56-7A1D-4339-9335-BCA357955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0" y="832"/>
                <a:ext cx="408" cy="3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84" name="Line 13">
                <a:extLst>
                  <a:ext uri="{FF2B5EF4-FFF2-40B4-BE49-F238E27FC236}">
                    <a16:creationId xmlns:a16="http://schemas.microsoft.com/office/drawing/2014/main" id="{9A1F90F1-3C82-4ECD-A4FA-3A7AE90F8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0" y="1320"/>
                <a:ext cx="392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85" name="Line 14">
                <a:extLst>
                  <a:ext uri="{FF2B5EF4-FFF2-40B4-BE49-F238E27FC236}">
                    <a16:creationId xmlns:a16="http://schemas.microsoft.com/office/drawing/2014/main" id="{374453A5-B56C-4DF2-A0CB-61B2453148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60" y="856"/>
                <a:ext cx="8" cy="8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86" name="Line 15">
                <a:extLst>
                  <a:ext uri="{FF2B5EF4-FFF2-40B4-BE49-F238E27FC236}">
                    <a16:creationId xmlns:a16="http://schemas.microsoft.com/office/drawing/2014/main" id="{A8DF4259-501A-4102-BCA5-A64D97831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760"/>
                <a:ext cx="6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87" name="Line 16">
                <a:extLst>
                  <a:ext uri="{FF2B5EF4-FFF2-40B4-BE49-F238E27FC236}">
                    <a16:creationId xmlns:a16="http://schemas.microsoft.com/office/drawing/2014/main" id="{3BD6438C-979D-4B6C-BDA1-A55AE1343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6" y="1824"/>
                <a:ext cx="7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88" name="Line 17">
                <a:extLst>
                  <a:ext uri="{FF2B5EF4-FFF2-40B4-BE49-F238E27FC236}">
                    <a16:creationId xmlns:a16="http://schemas.microsoft.com/office/drawing/2014/main" id="{5D02E2C5-655C-49E4-AB66-D8D9CCE801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16" y="1336"/>
                <a:ext cx="584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89" name="Line 18">
                <a:extLst>
                  <a:ext uri="{FF2B5EF4-FFF2-40B4-BE49-F238E27FC236}">
                    <a16:creationId xmlns:a16="http://schemas.microsoft.com/office/drawing/2014/main" id="{A9CF113E-038C-4A90-AE9A-FC254EA9F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4" y="1264"/>
                <a:ext cx="5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90" name="Line 19">
                <a:extLst>
                  <a:ext uri="{FF2B5EF4-FFF2-40B4-BE49-F238E27FC236}">
                    <a16:creationId xmlns:a16="http://schemas.microsoft.com/office/drawing/2014/main" id="{D087AF79-F304-4DA6-9BF4-F2B30215C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8" y="768"/>
                <a:ext cx="632" cy="4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91" name="Line 20">
                <a:extLst>
                  <a:ext uri="{FF2B5EF4-FFF2-40B4-BE49-F238E27FC236}">
                    <a16:creationId xmlns:a16="http://schemas.microsoft.com/office/drawing/2014/main" id="{7BE27975-606A-4CF2-BDB0-34A07760C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856"/>
                <a:ext cx="0" cy="3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92" name="Line 21">
                <a:extLst>
                  <a:ext uri="{FF2B5EF4-FFF2-40B4-BE49-F238E27FC236}">
                    <a16:creationId xmlns:a16="http://schemas.microsoft.com/office/drawing/2014/main" id="{0E5FC9F3-1E8A-4C07-B49B-4B2A6C2D9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64" y="816"/>
                <a:ext cx="728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93" name="Line 22">
                <a:extLst>
                  <a:ext uri="{FF2B5EF4-FFF2-40B4-BE49-F238E27FC236}">
                    <a16:creationId xmlns:a16="http://schemas.microsoft.com/office/drawing/2014/main" id="{125EF684-E785-4297-B1FF-77C7B59E0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0" y="1336"/>
                <a:ext cx="776" cy="4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94" name="Text Box 23">
                <a:extLst>
                  <a:ext uri="{FF2B5EF4-FFF2-40B4-BE49-F238E27FC236}">
                    <a16:creationId xmlns:a16="http://schemas.microsoft.com/office/drawing/2014/main" id="{AC4C5738-BFFD-4FBD-8E76-63992E538F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2" y="1158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295" name="Text Box 24">
                <a:extLst>
                  <a:ext uri="{FF2B5EF4-FFF2-40B4-BE49-F238E27FC236}">
                    <a16:creationId xmlns:a16="http://schemas.microsoft.com/office/drawing/2014/main" id="{FDCF2A9D-905B-4E7B-AF41-9CFB52560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6" y="654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0296" name="Text Box 25">
                <a:extLst>
                  <a:ext uri="{FF2B5EF4-FFF2-40B4-BE49-F238E27FC236}">
                    <a16:creationId xmlns:a16="http://schemas.microsoft.com/office/drawing/2014/main" id="{F1378E30-AC3F-49E0-B51A-151E6CB08D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6" y="171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0297" name="Text Box 26">
                <a:extLst>
                  <a:ext uri="{FF2B5EF4-FFF2-40B4-BE49-F238E27FC236}">
                    <a16:creationId xmlns:a16="http://schemas.microsoft.com/office/drawing/2014/main" id="{7422659E-3A87-4C7D-AA57-0A59A197D5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" y="654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0298" name="Text Box 27">
                <a:extLst>
                  <a:ext uri="{FF2B5EF4-FFF2-40B4-BE49-F238E27FC236}">
                    <a16:creationId xmlns:a16="http://schemas.microsoft.com/office/drawing/2014/main" id="{F25F2759-FE72-40E6-8A55-54FA3AEF5A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2" y="115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0299" name="Text Box 28">
                <a:extLst>
                  <a:ext uri="{FF2B5EF4-FFF2-40B4-BE49-F238E27FC236}">
                    <a16:creationId xmlns:a16="http://schemas.microsoft.com/office/drawing/2014/main" id="{9C597873-F419-48B4-9180-2C51DF9E74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2" y="170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0300" name="Text Box 29">
                <a:extLst>
                  <a:ext uri="{FF2B5EF4-FFF2-40B4-BE49-F238E27FC236}">
                    <a16:creationId xmlns:a16="http://schemas.microsoft.com/office/drawing/2014/main" id="{BF5B86E4-10AE-4001-A527-11F9F10D5E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4" y="115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7</a:t>
                </a:r>
              </a:p>
            </p:txBody>
          </p:sp>
        </p:grpSp>
        <p:sp>
          <p:nvSpPr>
            <p:cNvPr id="10275" name="Rectangle 49">
              <a:extLst>
                <a:ext uri="{FF2B5EF4-FFF2-40B4-BE49-F238E27FC236}">
                  <a16:creationId xmlns:a16="http://schemas.microsoft.com/office/drawing/2014/main" id="{64C811C8-5983-46BE-AAA4-CE9566132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160"/>
              <a:ext cx="1672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Arial" panose="020B0604020202020204" pitchFamily="34" charset="0"/>
                </a:rPr>
                <a:t>An Undirected Graph or </a:t>
              </a:r>
            </a:p>
            <a:p>
              <a:r>
                <a:rPr lang="en-US" altLang="zh-TW" sz="1800" b="1">
                  <a:latin typeface="Arial" panose="020B0604020202020204" pitchFamily="34" charset="0"/>
                </a:rPr>
                <a:t>Undirected Network</a:t>
              </a:r>
              <a:endParaRPr lang="en-US" altLang="zh-TW" b="1">
                <a:latin typeface="Arial" panose="020B0604020202020204" pitchFamily="34" charset="0"/>
              </a:endParaRPr>
            </a:p>
          </p:txBody>
        </p:sp>
      </p:grpSp>
      <p:grpSp>
        <p:nvGrpSpPr>
          <p:cNvPr id="172134" name="Group 102">
            <a:extLst>
              <a:ext uri="{FF2B5EF4-FFF2-40B4-BE49-F238E27FC236}">
                <a16:creationId xmlns:a16="http://schemas.microsoft.com/office/drawing/2014/main" id="{01401646-2D6D-4C94-83C8-64E9D0F898F6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1196975"/>
            <a:ext cx="3949700" cy="2781300"/>
            <a:chOff x="2971" y="754"/>
            <a:chExt cx="2488" cy="1752"/>
          </a:xfrm>
        </p:grpSpPr>
        <p:sp>
          <p:nvSpPr>
            <p:cNvPr id="10247" name="Rectangle 74">
              <a:extLst>
                <a:ext uri="{FF2B5EF4-FFF2-40B4-BE49-F238E27FC236}">
                  <a16:creationId xmlns:a16="http://schemas.microsoft.com/office/drawing/2014/main" id="{E413B862-2536-4432-8BEE-A9112E9B0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160"/>
              <a:ext cx="1408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Arial" panose="020B0604020202020204" pitchFamily="34" charset="0"/>
                </a:rPr>
                <a:t>A Directed Graph or </a:t>
              </a:r>
            </a:p>
            <a:p>
              <a:r>
                <a:rPr lang="en-US" altLang="zh-TW" sz="1800" b="1">
                  <a:latin typeface="Arial" panose="020B0604020202020204" pitchFamily="34" charset="0"/>
                </a:rPr>
                <a:t>Directed Network</a:t>
              </a:r>
              <a:endParaRPr lang="en-US" altLang="zh-TW" b="1">
                <a:latin typeface="Arial" panose="020B0604020202020204" pitchFamily="34" charset="0"/>
              </a:endParaRPr>
            </a:p>
          </p:txBody>
        </p:sp>
        <p:grpSp>
          <p:nvGrpSpPr>
            <p:cNvPr id="10248" name="Group 75">
              <a:extLst>
                <a:ext uri="{FF2B5EF4-FFF2-40B4-BE49-F238E27FC236}">
                  <a16:creationId xmlns:a16="http://schemas.microsoft.com/office/drawing/2014/main" id="{EE8FE027-006F-47E7-98C9-520B4E5FD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" y="754"/>
              <a:ext cx="2488" cy="1268"/>
              <a:chOff x="888" y="654"/>
              <a:chExt cx="2488" cy="1268"/>
            </a:xfrm>
          </p:grpSpPr>
          <p:sp>
            <p:nvSpPr>
              <p:cNvPr id="10249" name="Oval 76">
                <a:extLst>
                  <a:ext uri="{FF2B5EF4-FFF2-40B4-BE49-F238E27FC236}">
                    <a16:creationId xmlns:a16="http://schemas.microsoft.com/office/drawing/2014/main" id="{CB4178A4-325B-41B4-A072-71889E60F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116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0" name="Oval 77">
                <a:extLst>
                  <a:ext uri="{FF2B5EF4-FFF2-40B4-BE49-F238E27FC236}">
                    <a16:creationId xmlns:a16="http://schemas.microsoft.com/office/drawing/2014/main" id="{29DBF7A5-7E3C-489D-B29F-FE9494A86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656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1" name="Oval 78">
                <a:extLst>
                  <a:ext uri="{FF2B5EF4-FFF2-40B4-BE49-F238E27FC236}">
                    <a16:creationId xmlns:a16="http://schemas.microsoft.com/office/drawing/2014/main" id="{D719D30C-E9C7-4F08-AF4E-EED525BE0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656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2" name="Oval 79">
                <a:extLst>
                  <a:ext uri="{FF2B5EF4-FFF2-40B4-BE49-F238E27FC236}">
                    <a16:creationId xmlns:a16="http://schemas.microsoft.com/office/drawing/2014/main" id="{91E45F9A-199B-4B11-B1FE-005FE001F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" y="171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3" name="Oval 80">
                <a:extLst>
                  <a:ext uri="{FF2B5EF4-FFF2-40B4-BE49-F238E27FC236}">
                    <a16:creationId xmlns:a16="http://schemas.microsoft.com/office/drawing/2014/main" id="{1577A177-BACF-4309-9845-10A6FC753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" y="171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4" name="Oval 81">
                <a:extLst>
                  <a:ext uri="{FF2B5EF4-FFF2-40B4-BE49-F238E27FC236}">
                    <a16:creationId xmlns:a16="http://schemas.microsoft.com/office/drawing/2014/main" id="{0C4C5018-7E48-4AE2-9189-07F6FDDD6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116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5" name="Oval 82">
                <a:extLst>
                  <a:ext uri="{FF2B5EF4-FFF2-40B4-BE49-F238E27FC236}">
                    <a16:creationId xmlns:a16="http://schemas.microsoft.com/office/drawing/2014/main" id="{E5242A64-C8B0-485A-B2AC-B2B61BDBC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16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0256" name="Line 83">
                <a:extLst>
                  <a:ext uri="{FF2B5EF4-FFF2-40B4-BE49-F238E27FC236}">
                    <a16:creationId xmlns:a16="http://schemas.microsoft.com/office/drawing/2014/main" id="{C84488CF-5A6F-40D1-97FA-D885333552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0" y="832"/>
                <a:ext cx="408" cy="3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7" name="Line 84">
                <a:extLst>
                  <a:ext uri="{FF2B5EF4-FFF2-40B4-BE49-F238E27FC236}">
                    <a16:creationId xmlns:a16="http://schemas.microsoft.com/office/drawing/2014/main" id="{A431C22E-3E62-4571-80F5-CD13D0BDC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0" y="1320"/>
                <a:ext cx="392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8" name="Line 85">
                <a:extLst>
                  <a:ext uri="{FF2B5EF4-FFF2-40B4-BE49-F238E27FC236}">
                    <a16:creationId xmlns:a16="http://schemas.microsoft.com/office/drawing/2014/main" id="{0ADC64C4-854F-4766-9C01-74114508E8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60" y="856"/>
                <a:ext cx="8" cy="8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59" name="Line 86">
                <a:extLst>
                  <a:ext uri="{FF2B5EF4-FFF2-40B4-BE49-F238E27FC236}">
                    <a16:creationId xmlns:a16="http://schemas.microsoft.com/office/drawing/2014/main" id="{D09209F0-DD90-444E-8954-E2B4C3C06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760"/>
                <a:ext cx="6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0" name="Line 87">
                <a:extLst>
                  <a:ext uri="{FF2B5EF4-FFF2-40B4-BE49-F238E27FC236}">
                    <a16:creationId xmlns:a16="http://schemas.microsoft.com/office/drawing/2014/main" id="{9FE200A6-09C8-4C02-9118-B80B77933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6" y="1824"/>
                <a:ext cx="7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1" name="Line 88">
                <a:extLst>
                  <a:ext uri="{FF2B5EF4-FFF2-40B4-BE49-F238E27FC236}">
                    <a16:creationId xmlns:a16="http://schemas.microsoft.com/office/drawing/2014/main" id="{42BEC7F2-5B92-41FE-887D-22CD3CBB1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16" y="1336"/>
                <a:ext cx="584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2" name="Line 89">
                <a:extLst>
                  <a:ext uri="{FF2B5EF4-FFF2-40B4-BE49-F238E27FC236}">
                    <a16:creationId xmlns:a16="http://schemas.microsoft.com/office/drawing/2014/main" id="{D698479E-E5D4-4487-A7CE-E09141596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4" y="1264"/>
                <a:ext cx="5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3" name="Line 90">
                <a:extLst>
                  <a:ext uri="{FF2B5EF4-FFF2-40B4-BE49-F238E27FC236}">
                    <a16:creationId xmlns:a16="http://schemas.microsoft.com/office/drawing/2014/main" id="{70CB4386-BBC8-435E-AFDD-7AD2E2181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8" y="768"/>
                <a:ext cx="632" cy="4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4" name="Line 91">
                <a:extLst>
                  <a:ext uri="{FF2B5EF4-FFF2-40B4-BE49-F238E27FC236}">
                    <a16:creationId xmlns:a16="http://schemas.microsoft.com/office/drawing/2014/main" id="{B783CC23-0289-4671-A6A1-A786D1757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856"/>
                <a:ext cx="0" cy="3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5" name="Line 92">
                <a:extLst>
                  <a:ext uri="{FF2B5EF4-FFF2-40B4-BE49-F238E27FC236}">
                    <a16:creationId xmlns:a16="http://schemas.microsoft.com/office/drawing/2014/main" id="{74FD075E-A39A-4F1F-A28D-9A234A1DFC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64" y="816"/>
                <a:ext cx="728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6" name="Line 93">
                <a:extLst>
                  <a:ext uri="{FF2B5EF4-FFF2-40B4-BE49-F238E27FC236}">
                    <a16:creationId xmlns:a16="http://schemas.microsoft.com/office/drawing/2014/main" id="{A611B79E-6314-4505-87F6-98DA56A67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40" y="1336"/>
                <a:ext cx="776" cy="4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267" name="Text Box 94">
                <a:extLst>
                  <a:ext uri="{FF2B5EF4-FFF2-40B4-BE49-F238E27FC236}">
                    <a16:creationId xmlns:a16="http://schemas.microsoft.com/office/drawing/2014/main" id="{39153513-3493-42B6-B0B4-E6BD7B504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2" y="1158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268" name="Text Box 95">
                <a:extLst>
                  <a:ext uri="{FF2B5EF4-FFF2-40B4-BE49-F238E27FC236}">
                    <a16:creationId xmlns:a16="http://schemas.microsoft.com/office/drawing/2014/main" id="{30B1B350-F43C-407D-A62F-BAA97E3BFA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6" y="654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0269" name="Text Box 96">
                <a:extLst>
                  <a:ext uri="{FF2B5EF4-FFF2-40B4-BE49-F238E27FC236}">
                    <a16:creationId xmlns:a16="http://schemas.microsoft.com/office/drawing/2014/main" id="{ED86633C-9A02-4C14-928B-604C53A365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6" y="171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0270" name="Text Box 97">
                <a:extLst>
                  <a:ext uri="{FF2B5EF4-FFF2-40B4-BE49-F238E27FC236}">
                    <a16:creationId xmlns:a16="http://schemas.microsoft.com/office/drawing/2014/main" id="{E294FA45-ECB8-4192-B9FB-75DC8FBB5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" y="654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0271" name="Text Box 98">
                <a:extLst>
                  <a:ext uri="{FF2B5EF4-FFF2-40B4-BE49-F238E27FC236}">
                    <a16:creationId xmlns:a16="http://schemas.microsoft.com/office/drawing/2014/main" id="{F9D6ED7B-833C-46EA-87EF-6715DA126C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2" y="115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0272" name="Text Box 99">
                <a:extLst>
                  <a:ext uri="{FF2B5EF4-FFF2-40B4-BE49-F238E27FC236}">
                    <a16:creationId xmlns:a16="http://schemas.microsoft.com/office/drawing/2014/main" id="{C09006D9-562B-4204-88FB-4DEC0F52F3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2" y="170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0273" name="Text Box 100">
                <a:extLst>
                  <a:ext uri="{FF2B5EF4-FFF2-40B4-BE49-F238E27FC236}">
                    <a16:creationId xmlns:a16="http://schemas.microsoft.com/office/drawing/2014/main" id="{50EF49E5-9277-4E65-A533-0081A6AF1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4" y="115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7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3">
            <a:extLst>
              <a:ext uri="{FF2B5EF4-FFF2-40B4-BE49-F238E27FC236}">
                <a16:creationId xmlns:a16="http://schemas.microsoft.com/office/drawing/2014/main" id="{C238796E-247F-4890-B828-76F7E4D21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0F0EB30-7071-4782-A6BF-26D5D20EAAAD}" type="slidenum">
              <a:rPr lang="zh-TW" altLang="en-US" sz="1400"/>
              <a:pPr/>
              <a:t>15</a:t>
            </a:fld>
            <a:endParaRPr lang="en-US" altLang="zh-TW" sz="14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E7AECF39-B59F-4D89-B2F7-3F055E6D4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5214" y="207963"/>
            <a:ext cx="8008937" cy="628650"/>
          </a:xfrm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Tails and Head Nodes</a:t>
            </a:r>
          </a:p>
        </p:txBody>
      </p:sp>
      <p:grpSp>
        <p:nvGrpSpPr>
          <p:cNvPr id="11268" name="Group 3">
            <a:extLst>
              <a:ext uri="{FF2B5EF4-FFF2-40B4-BE49-F238E27FC236}">
                <a16:creationId xmlns:a16="http://schemas.microsoft.com/office/drawing/2014/main" id="{B5C07F97-9825-4DD0-ADE1-A7A6EBE51033}"/>
              </a:ext>
            </a:extLst>
          </p:cNvPr>
          <p:cNvGrpSpPr>
            <a:grpSpLocks/>
          </p:cNvGrpSpPr>
          <p:nvPr/>
        </p:nvGrpSpPr>
        <p:grpSpPr bwMode="auto">
          <a:xfrm>
            <a:off x="2576513" y="1125538"/>
            <a:ext cx="3949700" cy="2012950"/>
            <a:chOff x="888" y="654"/>
            <a:chExt cx="2488" cy="1268"/>
          </a:xfrm>
        </p:grpSpPr>
        <p:sp>
          <p:nvSpPr>
            <p:cNvPr id="11271" name="Oval 4">
              <a:extLst>
                <a:ext uri="{FF2B5EF4-FFF2-40B4-BE49-F238E27FC236}">
                  <a16:creationId xmlns:a16="http://schemas.microsoft.com/office/drawing/2014/main" id="{E08F99B5-5E49-41A5-96E0-97D8C4D39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2" name="Oval 5">
              <a:extLst>
                <a:ext uri="{FF2B5EF4-FFF2-40B4-BE49-F238E27FC236}">
                  <a16:creationId xmlns:a16="http://schemas.microsoft.com/office/drawing/2014/main" id="{9552EE0E-11A0-4C61-A843-12CF6EB8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3" name="Oval 6">
              <a:extLst>
                <a:ext uri="{FF2B5EF4-FFF2-40B4-BE49-F238E27FC236}">
                  <a16:creationId xmlns:a16="http://schemas.microsoft.com/office/drawing/2014/main" id="{39074F05-5C44-4522-9CE2-F103DDACB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4" name="Oval 7">
              <a:extLst>
                <a:ext uri="{FF2B5EF4-FFF2-40B4-BE49-F238E27FC236}">
                  <a16:creationId xmlns:a16="http://schemas.microsoft.com/office/drawing/2014/main" id="{C249597B-2A47-4720-BC89-82A7AABBE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5" name="Oval 8">
              <a:extLst>
                <a:ext uri="{FF2B5EF4-FFF2-40B4-BE49-F238E27FC236}">
                  <a16:creationId xmlns:a16="http://schemas.microsoft.com/office/drawing/2014/main" id="{CC3CF637-9989-4B6A-A5CF-DAF7ED126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6" name="Oval 9">
              <a:extLst>
                <a:ext uri="{FF2B5EF4-FFF2-40B4-BE49-F238E27FC236}">
                  <a16:creationId xmlns:a16="http://schemas.microsoft.com/office/drawing/2014/main" id="{AAC03E3D-E907-4FD5-A55C-43DA9A3D7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7" name="Oval 10">
              <a:extLst>
                <a:ext uri="{FF2B5EF4-FFF2-40B4-BE49-F238E27FC236}">
                  <a16:creationId xmlns:a16="http://schemas.microsoft.com/office/drawing/2014/main" id="{88A16033-2527-4EC3-BBD4-9B3321075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1278" name="Line 11">
              <a:extLst>
                <a:ext uri="{FF2B5EF4-FFF2-40B4-BE49-F238E27FC236}">
                  <a16:creationId xmlns:a16="http://schemas.microsoft.com/office/drawing/2014/main" id="{BF831BD5-913F-47A0-BEDD-F9185BE3E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0" y="832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79" name="Line 12">
              <a:extLst>
                <a:ext uri="{FF2B5EF4-FFF2-40B4-BE49-F238E27FC236}">
                  <a16:creationId xmlns:a16="http://schemas.microsoft.com/office/drawing/2014/main" id="{FE1B0491-4F10-40A4-941D-36892CCA4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1320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0" name="Line 13">
              <a:extLst>
                <a:ext uri="{FF2B5EF4-FFF2-40B4-BE49-F238E27FC236}">
                  <a16:creationId xmlns:a16="http://schemas.microsoft.com/office/drawing/2014/main" id="{76A48176-6A87-4078-B1D3-2B088AFE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0" y="856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1" name="Line 14">
              <a:extLst>
                <a:ext uri="{FF2B5EF4-FFF2-40B4-BE49-F238E27FC236}">
                  <a16:creationId xmlns:a16="http://schemas.microsoft.com/office/drawing/2014/main" id="{434C2413-ACC2-4847-966B-BBCFA9EE5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760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2" name="Line 15">
              <a:extLst>
                <a:ext uri="{FF2B5EF4-FFF2-40B4-BE49-F238E27FC236}">
                  <a16:creationId xmlns:a16="http://schemas.microsoft.com/office/drawing/2014/main" id="{17A753B2-E91C-4799-B55F-DF3E49B63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1824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3" name="Line 16">
              <a:extLst>
                <a:ext uri="{FF2B5EF4-FFF2-40B4-BE49-F238E27FC236}">
                  <a16:creationId xmlns:a16="http://schemas.microsoft.com/office/drawing/2014/main" id="{93B0E42B-66F2-44B4-B4C6-4D0ED54A31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1336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4" name="Line 17">
              <a:extLst>
                <a:ext uri="{FF2B5EF4-FFF2-40B4-BE49-F238E27FC236}">
                  <a16:creationId xmlns:a16="http://schemas.microsoft.com/office/drawing/2014/main" id="{FA16E41D-68CE-4BAB-8019-695202543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" y="1264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5" name="Line 18">
              <a:extLst>
                <a:ext uri="{FF2B5EF4-FFF2-40B4-BE49-F238E27FC236}">
                  <a16:creationId xmlns:a16="http://schemas.microsoft.com/office/drawing/2014/main" id="{31CFF80E-3D3D-4993-84F0-0D21DEBFB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768"/>
              <a:ext cx="63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6" name="Line 19">
              <a:extLst>
                <a:ext uri="{FF2B5EF4-FFF2-40B4-BE49-F238E27FC236}">
                  <a16:creationId xmlns:a16="http://schemas.microsoft.com/office/drawing/2014/main" id="{D7E34BA2-ABDE-4FEE-AD3B-2D352EF09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856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7" name="Line 20">
              <a:extLst>
                <a:ext uri="{FF2B5EF4-FFF2-40B4-BE49-F238E27FC236}">
                  <a16:creationId xmlns:a16="http://schemas.microsoft.com/office/drawing/2014/main" id="{F391AA71-2B2F-4529-BA79-53A3B26E6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4" y="816"/>
              <a:ext cx="728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8" name="Line 21">
              <a:extLst>
                <a:ext uri="{FF2B5EF4-FFF2-40B4-BE49-F238E27FC236}">
                  <a16:creationId xmlns:a16="http://schemas.microsoft.com/office/drawing/2014/main" id="{093AA1DA-B061-47BC-A40C-AC5C1851EB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0" y="1336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89" name="Text Box 22">
              <a:extLst>
                <a:ext uri="{FF2B5EF4-FFF2-40B4-BE49-F238E27FC236}">
                  <a16:creationId xmlns:a16="http://schemas.microsoft.com/office/drawing/2014/main" id="{E8C6C28D-F09F-4A18-8026-7ED0ABB70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15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1290" name="Text Box 23">
              <a:extLst>
                <a:ext uri="{FF2B5EF4-FFF2-40B4-BE49-F238E27FC236}">
                  <a16:creationId xmlns:a16="http://schemas.microsoft.com/office/drawing/2014/main" id="{BF8A630D-5394-40F3-8AFB-3FFBE8C33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6" y="65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1291" name="Text Box 24">
              <a:extLst>
                <a:ext uri="{FF2B5EF4-FFF2-40B4-BE49-F238E27FC236}">
                  <a16:creationId xmlns:a16="http://schemas.microsoft.com/office/drawing/2014/main" id="{C4944F8A-9D10-4BED-8A50-857CAD79D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" y="171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1292" name="Text Box 25">
              <a:extLst>
                <a:ext uri="{FF2B5EF4-FFF2-40B4-BE49-F238E27FC236}">
                  <a16:creationId xmlns:a16="http://schemas.microsoft.com/office/drawing/2014/main" id="{E32BDC45-746B-46CD-9D40-EEA95389D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65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1293" name="Text Box 26">
              <a:extLst>
                <a:ext uri="{FF2B5EF4-FFF2-40B4-BE49-F238E27FC236}">
                  <a16:creationId xmlns:a16="http://schemas.microsoft.com/office/drawing/2014/main" id="{719B8DF7-1DA4-49FF-BEDB-A19EEE543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15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1294" name="Text Box 27">
              <a:extLst>
                <a:ext uri="{FF2B5EF4-FFF2-40B4-BE49-F238E27FC236}">
                  <a16:creationId xmlns:a16="http://schemas.microsoft.com/office/drawing/2014/main" id="{8974AC90-D3D5-4ED9-9CEF-993BAEC6D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" y="170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1295" name="Text Box 28">
              <a:extLst>
                <a:ext uri="{FF2B5EF4-FFF2-40B4-BE49-F238E27FC236}">
                  <a16:creationId xmlns:a16="http://schemas.microsoft.com/office/drawing/2014/main" id="{0DB05E5D-30A0-4960-8ED4-E624D06DE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15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73085" name="Rectangle 29">
            <a:extLst>
              <a:ext uri="{FF2B5EF4-FFF2-40B4-BE49-F238E27FC236}">
                <a16:creationId xmlns:a16="http://schemas.microsoft.com/office/drawing/2014/main" id="{DFB63051-7AB1-42CE-860F-9223FB4CC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3" y="3357564"/>
            <a:ext cx="7886700" cy="295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44450" rIns="88900" bIns="44450"/>
          <a:lstStyle>
            <a:lvl1pPr marL="457200" indent="-457200" defTabSz="887413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836613" indent="-265113" defTabSz="88741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225550" indent="-211138" defTabSz="887413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marL="1549400" indent="-209550" defTabSz="887413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1874838" indent="-211138" defTabSz="887413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3320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7892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2464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7036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Tail Node</a:t>
            </a:r>
            <a:r>
              <a:rPr lang="en-US" altLang="zh-TW"/>
              <a:t> : Node i is the tail node of arc (i, j)</a:t>
            </a:r>
          </a:p>
          <a:p>
            <a:pPr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Head Node</a:t>
            </a:r>
            <a:r>
              <a:rPr lang="en-US" altLang="zh-TW"/>
              <a:t> : Node j is the head node of arc (i, j)</a:t>
            </a:r>
          </a:p>
          <a:p>
            <a:pPr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Endpoints</a:t>
            </a:r>
            <a:r>
              <a:rPr lang="en-US" altLang="zh-TW"/>
              <a:t> : Nodes i and j are endpoints of arc (i, j)</a:t>
            </a:r>
          </a:p>
          <a:p>
            <a:pPr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(outgoing) Arc Adjacency List</a:t>
            </a:r>
            <a:r>
              <a:rPr lang="en-US" altLang="zh-TW"/>
              <a:t> </a:t>
            </a:r>
            <a:r>
              <a:rPr lang="en-US" altLang="zh-TW">
                <a:solidFill>
                  <a:schemeClr val="folHlink"/>
                </a:solidFill>
              </a:rPr>
              <a:t>A(i)</a:t>
            </a:r>
            <a:r>
              <a:rPr lang="en-US" altLang="zh-TW"/>
              <a:t> = {(i, j) : (i, j) </a:t>
            </a:r>
            <a:r>
              <a:rPr lang="en-US" altLang="zh-TW">
                <a:sym typeface="Symbol" pitchFamily="18" charset="2"/>
              </a:rPr>
              <a:t> </a:t>
            </a:r>
            <a:r>
              <a:rPr lang="en-US" altLang="zh-TW"/>
              <a:t>A}</a:t>
            </a:r>
          </a:p>
          <a:p>
            <a:pPr eaLnBrk="1" hangingPunct="1">
              <a:defRPr/>
            </a:pPr>
            <a:r>
              <a:rPr lang="en-US" altLang="zh-TW"/>
              <a:t>Observe that</a:t>
            </a:r>
          </a:p>
        </p:txBody>
      </p:sp>
      <p:graphicFrame>
        <p:nvGraphicFramePr>
          <p:cNvPr id="173086" name="Object 30">
            <a:extLst>
              <a:ext uri="{FF2B5EF4-FFF2-40B4-BE49-F238E27FC236}">
                <a16:creationId xmlns:a16="http://schemas.microsoft.com/office/drawing/2014/main" id="{955984DD-414E-4B90-8D9E-A7B213792B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6451" y="5661026"/>
          <a:ext cx="17954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4" imgW="1015559" imgH="266584" progId="Equation.DSMT4">
                  <p:embed/>
                </p:oleObj>
              </mc:Choice>
              <mc:Fallback>
                <p:oleObj name="Equation" r:id="rId4" imgW="1015559" imgH="266584" progId="Equation.DSMT4">
                  <p:embed/>
                  <p:pic>
                    <p:nvPicPr>
                      <p:cNvPr id="173086" name="Object 30">
                        <a:extLst>
                          <a:ext uri="{FF2B5EF4-FFF2-40B4-BE49-F238E27FC236}">
                            <a16:creationId xmlns:a16="http://schemas.microsoft.com/office/drawing/2014/main" id="{955984DD-414E-4B90-8D9E-A7B213792B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1" y="5661026"/>
                        <a:ext cx="179546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8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編號版面配置區 3">
            <a:extLst>
              <a:ext uri="{FF2B5EF4-FFF2-40B4-BE49-F238E27FC236}">
                <a16:creationId xmlns:a16="http://schemas.microsoft.com/office/drawing/2014/main" id="{534A174C-A478-457B-A663-2BEC93586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23368DD-0C81-44F2-8189-7648D5168EFF}" type="slidenum">
              <a:rPr lang="zh-TW" altLang="en-US" sz="1400"/>
              <a:pPr/>
              <a:t>16</a:t>
            </a:fld>
            <a:endParaRPr lang="en-US" altLang="zh-TW" sz="1400"/>
          </a:p>
        </p:txBody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8F2C4AA4-4A38-4114-B8CB-729468ADD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750" y="207963"/>
            <a:ext cx="8026400" cy="628650"/>
          </a:xfrm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Walks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2F0A35C2-078A-4B9D-A00F-0BB410706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80" y="2852311"/>
            <a:ext cx="9570640" cy="3341688"/>
          </a:xfrm>
        </p:spPr>
        <p:txBody>
          <a:bodyPr vert="horz" wrap="square" lIns="88900" tIns="44450" rIns="88900" bIns="44450" numCol="1" anchor="t" anchorCtr="0" compatLnSpc="1">
            <a:prstTxWarp prst="textNoShape">
              <a:avLst/>
            </a:prstTxWarp>
          </a:bodyPr>
          <a:lstStyle/>
          <a:p>
            <a:pPr defTabSz="887413" eaLnBrk="1" hangingPunct="1">
              <a:lnSpc>
                <a:spcPct val="90000"/>
              </a:lnSpc>
              <a:defRPr/>
            </a:pPr>
            <a:r>
              <a:rPr lang="en-US" altLang="zh-TW" dirty="0">
                <a:solidFill>
                  <a:srgbClr val="3333FF"/>
                </a:solidFill>
              </a:rPr>
              <a:t>Subgraph</a:t>
            </a:r>
            <a:r>
              <a:rPr lang="en-US" altLang="zh-TW" dirty="0"/>
              <a:t>:  </a:t>
            </a:r>
            <a:r>
              <a:rPr lang="en-US" altLang="zh-TW" dirty="0">
                <a:solidFill>
                  <a:schemeClr val="folHlink"/>
                </a:solidFill>
              </a:rPr>
              <a:t>G' = (N', A')</a:t>
            </a:r>
            <a:r>
              <a:rPr lang="en-US" altLang="zh-TW" dirty="0"/>
              <a:t> is a subgraph of G = (N, A)</a:t>
            </a:r>
            <a:br>
              <a:rPr lang="en-US" altLang="zh-TW" dirty="0"/>
            </a:br>
            <a:r>
              <a:rPr lang="en-US" altLang="zh-TW" dirty="0"/>
              <a:t>                         if  </a:t>
            </a:r>
            <a:r>
              <a:rPr lang="en-US" altLang="zh-TW" dirty="0">
                <a:solidFill>
                  <a:schemeClr val="folHlink"/>
                </a:solidFill>
              </a:rPr>
              <a:t>N' </a:t>
            </a:r>
            <a:r>
              <a:rPr lang="en-US" altLang="zh-TW" dirty="0">
                <a:solidFill>
                  <a:schemeClr val="folHlink"/>
                </a:solidFill>
                <a:sym typeface="Symbol" pitchFamily="18" charset="2"/>
              </a:rPr>
              <a:t></a:t>
            </a:r>
            <a:r>
              <a:rPr lang="en-US" altLang="zh-TW" dirty="0">
                <a:solidFill>
                  <a:schemeClr val="folHlink"/>
                </a:solidFill>
              </a:rPr>
              <a:t> N and A' </a:t>
            </a:r>
            <a:r>
              <a:rPr lang="en-US" altLang="zh-TW" dirty="0">
                <a:solidFill>
                  <a:schemeClr val="folHlink"/>
                </a:solidFill>
                <a:sym typeface="Symbol" pitchFamily="18" charset="2"/>
              </a:rPr>
              <a:t></a:t>
            </a:r>
            <a:r>
              <a:rPr lang="en-US" altLang="zh-TW" dirty="0">
                <a:solidFill>
                  <a:schemeClr val="folHlink"/>
                </a:solidFill>
              </a:rPr>
              <a:t> A</a:t>
            </a:r>
            <a:r>
              <a:rPr lang="en-US" altLang="zh-TW" dirty="0"/>
              <a:t>.</a:t>
            </a:r>
          </a:p>
          <a:p>
            <a:pPr defTabSz="887413" eaLnBrk="1" hangingPunct="1">
              <a:lnSpc>
                <a:spcPct val="90000"/>
              </a:lnSpc>
              <a:defRPr/>
            </a:pPr>
            <a:r>
              <a:rPr lang="en-US" altLang="zh-TW" dirty="0">
                <a:solidFill>
                  <a:srgbClr val="3333FF"/>
                </a:solidFill>
              </a:rPr>
              <a:t>Spanning Subgraph</a:t>
            </a:r>
            <a:r>
              <a:rPr lang="en-US" altLang="zh-TW" dirty="0"/>
              <a:t>:  </a:t>
            </a:r>
            <a:r>
              <a:rPr lang="en-US" altLang="zh-TW" dirty="0">
                <a:solidFill>
                  <a:schemeClr val="folHlink"/>
                </a:solidFill>
              </a:rPr>
              <a:t>G' = (N', A')</a:t>
            </a:r>
            <a:r>
              <a:rPr lang="en-US" altLang="zh-TW" dirty="0"/>
              <a:t> is a spanning subgraph of G = (N, A)     if </a:t>
            </a:r>
            <a:r>
              <a:rPr lang="en-US" altLang="zh-TW" dirty="0">
                <a:solidFill>
                  <a:schemeClr val="folHlink"/>
                </a:solidFill>
              </a:rPr>
              <a:t>N' = N and A' </a:t>
            </a:r>
            <a:r>
              <a:rPr lang="en-US" altLang="zh-TW" dirty="0">
                <a:solidFill>
                  <a:schemeClr val="folHlink"/>
                </a:solidFill>
                <a:sym typeface="Symbol" pitchFamily="18" charset="2"/>
              </a:rPr>
              <a:t></a:t>
            </a:r>
            <a:r>
              <a:rPr lang="en-US" altLang="zh-TW" dirty="0">
                <a:solidFill>
                  <a:schemeClr val="folHlink"/>
                </a:solidFill>
              </a:rPr>
              <a:t> A</a:t>
            </a:r>
            <a:r>
              <a:rPr lang="en-US" altLang="zh-TW" dirty="0"/>
              <a:t>.</a:t>
            </a:r>
          </a:p>
          <a:p>
            <a:pPr defTabSz="887413" eaLnBrk="1" hangingPunct="1">
              <a:lnSpc>
                <a:spcPct val="90000"/>
              </a:lnSpc>
              <a:defRPr/>
            </a:pPr>
            <a:r>
              <a:rPr lang="en-US" altLang="zh-TW" dirty="0">
                <a:solidFill>
                  <a:srgbClr val="3333FF"/>
                </a:solidFill>
              </a:rPr>
              <a:t>Walk</a:t>
            </a:r>
            <a:r>
              <a:rPr lang="en-US" altLang="zh-TW" dirty="0"/>
              <a:t>: A walk in a directed graph G is a subgraph of G consisting of a </a:t>
            </a:r>
            <a:r>
              <a:rPr lang="en-US" altLang="zh-TW" dirty="0">
                <a:solidFill>
                  <a:schemeClr val="folHlink"/>
                </a:solidFill>
              </a:rPr>
              <a:t>sequence of nodes and arcs</a:t>
            </a:r>
            <a:r>
              <a:rPr lang="en-US" altLang="zh-TW" dirty="0"/>
              <a:t>.</a:t>
            </a:r>
            <a:br>
              <a:rPr lang="en-US" altLang="zh-TW" dirty="0"/>
            </a:br>
            <a:r>
              <a:rPr lang="en-US" altLang="zh-TW" dirty="0"/>
              <a:t>(the arcs may have different orientations)</a:t>
            </a:r>
          </a:p>
          <a:p>
            <a:pPr defTabSz="887413" eaLnBrk="1" hangingPunct="1">
              <a:lnSpc>
                <a:spcPct val="90000"/>
              </a:lnSpc>
              <a:defRPr/>
            </a:pPr>
            <a:r>
              <a:rPr lang="en-US" altLang="zh-TW" dirty="0">
                <a:solidFill>
                  <a:srgbClr val="3333FF"/>
                </a:solidFill>
              </a:rPr>
              <a:t>Directed Walk</a:t>
            </a:r>
            <a:r>
              <a:rPr lang="en-US" altLang="zh-TW" dirty="0"/>
              <a:t>: A directed walk in which all arcs have the </a:t>
            </a:r>
            <a:r>
              <a:rPr lang="en-US" altLang="zh-TW" dirty="0">
                <a:solidFill>
                  <a:srgbClr val="D60093"/>
                </a:solidFill>
              </a:rPr>
              <a:t>same orientation</a:t>
            </a:r>
            <a:r>
              <a:rPr lang="en-US" altLang="zh-TW" dirty="0"/>
              <a:t>.</a:t>
            </a:r>
          </a:p>
        </p:txBody>
      </p:sp>
      <p:grpSp>
        <p:nvGrpSpPr>
          <p:cNvPr id="12293" name="Group 4">
            <a:extLst>
              <a:ext uri="{FF2B5EF4-FFF2-40B4-BE49-F238E27FC236}">
                <a16:creationId xmlns:a16="http://schemas.microsoft.com/office/drawing/2014/main" id="{417EB52B-DDE3-4A44-940A-8C766E13BCC9}"/>
              </a:ext>
            </a:extLst>
          </p:cNvPr>
          <p:cNvGrpSpPr>
            <a:grpSpLocks/>
          </p:cNvGrpSpPr>
          <p:nvPr/>
        </p:nvGrpSpPr>
        <p:grpSpPr bwMode="auto">
          <a:xfrm>
            <a:off x="3016703" y="988166"/>
            <a:ext cx="3673475" cy="1833562"/>
            <a:chOff x="888" y="654"/>
            <a:chExt cx="2488" cy="1293"/>
          </a:xfrm>
        </p:grpSpPr>
        <p:sp>
          <p:nvSpPr>
            <p:cNvPr id="12294" name="Oval 5">
              <a:extLst>
                <a:ext uri="{FF2B5EF4-FFF2-40B4-BE49-F238E27FC236}">
                  <a16:creationId xmlns:a16="http://schemas.microsoft.com/office/drawing/2014/main" id="{568D617F-8977-4314-ABA0-E28B632AE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295" name="Oval 6">
              <a:extLst>
                <a:ext uri="{FF2B5EF4-FFF2-40B4-BE49-F238E27FC236}">
                  <a16:creationId xmlns:a16="http://schemas.microsoft.com/office/drawing/2014/main" id="{6E200A60-51AF-4F09-99B1-367F9C55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296" name="Oval 7">
              <a:extLst>
                <a:ext uri="{FF2B5EF4-FFF2-40B4-BE49-F238E27FC236}">
                  <a16:creationId xmlns:a16="http://schemas.microsoft.com/office/drawing/2014/main" id="{15E2F59A-411B-4BB6-A549-71E3F91D6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297" name="Oval 8">
              <a:extLst>
                <a:ext uri="{FF2B5EF4-FFF2-40B4-BE49-F238E27FC236}">
                  <a16:creationId xmlns:a16="http://schemas.microsoft.com/office/drawing/2014/main" id="{D8B5F1C3-CD1C-43A4-B9C3-5DC45525A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298" name="Oval 9">
              <a:extLst>
                <a:ext uri="{FF2B5EF4-FFF2-40B4-BE49-F238E27FC236}">
                  <a16:creationId xmlns:a16="http://schemas.microsoft.com/office/drawing/2014/main" id="{334B7EE1-9DDA-4109-9E0C-E97A59285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299" name="Oval 10">
              <a:extLst>
                <a:ext uri="{FF2B5EF4-FFF2-40B4-BE49-F238E27FC236}">
                  <a16:creationId xmlns:a16="http://schemas.microsoft.com/office/drawing/2014/main" id="{E94C47E3-951B-4106-A0C1-DD1208A5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300" name="Oval 11">
              <a:extLst>
                <a:ext uri="{FF2B5EF4-FFF2-40B4-BE49-F238E27FC236}">
                  <a16:creationId xmlns:a16="http://schemas.microsoft.com/office/drawing/2014/main" id="{DB94747D-1F18-45EF-A3C1-90FCEE54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2301" name="Line 12">
              <a:extLst>
                <a:ext uri="{FF2B5EF4-FFF2-40B4-BE49-F238E27FC236}">
                  <a16:creationId xmlns:a16="http://schemas.microsoft.com/office/drawing/2014/main" id="{E0899431-E408-4FAF-941B-FA294241F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0" y="832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2" name="Line 13">
              <a:extLst>
                <a:ext uri="{FF2B5EF4-FFF2-40B4-BE49-F238E27FC236}">
                  <a16:creationId xmlns:a16="http://schemas.microsoft.com/office/drawing/2014/main" id="{950C3E42-3D1A-48CA-9286-FE1EEE78C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1320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3" name="Line 14">
              <a:extLst>
                <a:ext uri="{FF2B5EF4-FFF2-40B4-BE49-F238E27FC236}">
                  <a16:creationId xmlns:a16="http://schemas.microsoft.com/office/drawing/2014/main" id="{E66B1DA5-7E51-435E-A4DC-49D1972BD3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0" y="856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4" name="Line 15">
              <a:extLst>
                <a:ext uri="{FF2B5EF4-FFF2-40B4-BE49-F238E27FC236}">
                  <a16:creationId xmlns:a16="http://schemas.microsoft.com/office/drawing/2014/main" id="{139E8021-1FD1-4B4B-AC59-5F5DB3175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760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5" name="Line 16">
              <a:extLst>
                <a:ext uri="{FF2B5EF4-FFF2-40B4-BE49-F238E27FC236}">
                  <a16:creationId xmlns:a16="http://schemas.microsoft.com/office/drawing/2014/main" id="{E94E5E4A-C201-43AC-84ED-20B0AAF4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1824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6" name="Line 17">
              <a:extLst>
                <a:ext uri="{FF2B5EF4-FFF2-40B4-BE49-F238E27FC236}">
                  <a16:creationId xmlns:a16="http://schemas.microsoft.com/office/drawing/2014/main" id="{2EE562FA-B0FC-41B9-869B-780AA3A55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1336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7" name="Line 18">
              <a:extLst>
                <a:ext uri="{FF2B5EF4-FFF2-40B4-BE49-F238E27FC236}">
                  <a16:creationId xmlns:a16="http://schemas.microsoft.com/office/drawing/2014/main" id="{23C6C80E-F6CD-4523-A390-2D7F13B69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" y="1264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8" name="Line 19">
              <a:extLst>
                <a:ext uri="{FF2B5EF4-FFF2-40B4-BE49-F238E27FC236}">
                  <a16:creationId xmlns:a16="http://schemas.microsoft.com/office/drawing/2014/main" id="{CD568EE3-3300-49FE-8F6E-A4715755DE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768"/>
              <a:ext cx="63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09" name="Line 20">
              <a:extLst>
                <a:ext uri="{FF2B5EF4-FFF2-40B4-BE49-F238E27FC236}">
                  <a16:creationId xmlns:a16="http://schemas.microsoft.com/office/drawing/2014/main" id="{40BD939C-63EE-43DD-B3BD-1FABAE1A7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856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10" name="Line 21">
              <a:extLst>
                <a:ext uri="{FF2B5EF4-FFF2-40B4-BE49-F238E27FC236}">
                  <a16:creationId xmlns:a16="http://schemas.microsoft.com/office/drawing/2014/main" id="{83257880-4A23-4E8B-AA9B-18ABF83D45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4" y="816"/>
              <a:ext cx="728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11" name="Line 22">
              <a:extLst>
                <a:ext uri="{FF2B5EF4-FFF2-40B4-BE49-F238E27FC236}">
                  <a16:creationId xmlns:a16="http://schemas.microsoft.com/office/drawing/2014/main" id="{13C5756A-A5CF-41B5-ABF1-F7776890F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0" y="1336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312" name="Text Box 23">
              <a:extLst>
                <a:ext uri="{FF2B5EF4-FFF2-40B4-BE49-F238E27FC236}">
                  <a16:creationId xmlns:a16="http://schemas.microsoft.com/office/drawing/2014/main" id="{DC014F83-42B8-44C4-875C-242A5974F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158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2313" name="Text Box 24">
              <a:extLst>
                <a:ext uri="{FF2B5EF4-FFF2-40B4-BE49-F238E27FC236}">
                  <a16:creationId xmlns:a16="http://schemas.microsoft.com/office/drawing/2014/main" id="{014EE737-62E9-4E02-896C-06452C367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6" y="654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2314" name="Text Box 25">
              <a:extLst>
                <a:ext uri="{FF2B5EF4-FFF2-40B4-BE49-F238E27FC236}">
                  <a16:creationId xmlns:a16="http://schemas.microsoft.com/office/drawing/2014/main" id="{074A59F7-ECB1-41AE-9821-51A7EFA41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" y="1710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2315" name="Text Box 26">
              <a:extLst>
                <a:ext uri="{FF2B5EF4-FFF2-40B4-BE49-F238E27FC236}">
                  <a16:creationId xmlns:a16="http://schemas.microsoft.com/office/drawing/2014/main" id="{D8C55860-DD45-4DA8-9C7D-AFF56EA67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654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2316" name="Text Box 27">
              <a:extLst>
                <a:ext uri="{FF2B5EF4-FFF2-40B4-BE49-F238E27FC236}">
                  <a16:creationId xmlns:a16="http://schemas.microsoft.com/office/drawing/2014/main" id="{E2804ABC-62EF-4301-8C0B-B53EE9878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3" y="1150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2317" name="Text Box 28">
              <a:extLst>
                <a:ext uri="{FF2B5EF4-FFF2-40B4-BE49-F238E27FC236}">
                  <a16:creationId xmlns:a16="http://schemas.microsoft.com/office/drawing/2014/main" id="{EB3C971C-055F-4ACA-B885-CA4A015F7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" y="1702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2318" name="Text Box 29">
              <a:extLst>
                <a:ext uri="{FF2B5EF4-FFF2-40B4-BE49-F238E27FC236}">
                  <a16:creationId xmlns:a16="http://schemas.microsoft.com/office/drawing/2014/main" id="{C85EA82F-A0B9-44DB-B934-095230623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150"/>
              <a:ext cx="201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編號版面配置區 3">
            <a:extLst>
              <a:ext uri="{FF2B5EF4-FFF2-40B4-BE49-F238E27FC236}">
                <a16:creationId xmlns:a16="http://schemas.microsoft.com/office/drawing/2014/main" id="{68532254-D68B-4016-81D8-4C0F21EB7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9A8ADA9-B687-40A0-A5F1-49D3F17C66E1}" type="slidenum">
              <a:rPr lang="zh-TW" altLang="en-US" sz="1400"/>
              <a:pPr/>
              <a:t>17</a:t>
            </a:fld>
            <a:endParaRPr lang="en-US" altLang="zh-TW" sz="1400"/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2A3EB059-BC36-4DA5-8943-563DC2D11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750" y="0"/>
            <a:ext cx="8026400" cy="908050"/>
          </a:xfrm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Paths and Cycles</a:t>
            </a:r>
          </a:p>
        </p:txBody>
      </p:sp>
      <p:grpSp>
        <p:nvGrpSpPr>
          <p:cNvPr id="13316" name="Group 3">
            <a:extLst>
              <a:ext uri="{FF2B5EF4-FFF2-40B4-BE49-F238E27FC236}">
                <a16:creationId xmlns:a16="http://schemas.microsoft.com/office/drawing/2014/main" id="{99AA8FEE-FA7D-4111-AF75-69EA93FD0862}"/>
              </a:ext>
            </a:extLst>
          </p:cNvPr>
          <p:cNvGrpSpPr>
            <a:grpSpLocks/>
          </p:cNvGrpSpPr>
          <p:nvPr/>
        </p:nvGrpSpPr>
        <p:grpSpPr bwMode="auto">
          <a:xfrm>
            <a:off x="920750" y="1125538"/>
            <a:ext cx="3727450" cy="1797050"/>
            <a:chOff x="888" y="654"/>
            <a:chExt cx="2488" cy="1299"/>
          </a:xfrm>
        </p:grpSpPr>
        <p:sp>
          <p:nvSpPr>
            <p:cNvPr id="13344" name="Oval 4">
              <a:extLst>
                <a:ext uri="{FF2B5EF4-FFF2-40B4-BE49-F238E27FC236}">
                  <a16:creationId xmlns:a16="http://schemas.microsoft.com/office/drawing/2014/main" id="{F12C498C-79FD-4E8B-A093-F60E0117B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45" name="Oval 5">
              <a:extLst>
                <a:ext uri="{FF2B5EF4-FFF2-40B4-BE49-F238E27FC236}">
                  <a16:creationId xmlns:a16="http://schemas.microsoft.com/office/drawing/2014/main" id="{6ED4C8EE-9F07-49F0-94B9-A3F739225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46" name="Oval 6">
              <a:extLst>
                <a:ext uri="{FF2B5EF4-FFF2-40B4-BE49-F238E27FC236}">
                  <a16:creationId xmlns:a16="http://schemas.microsoft.com/office/drawing/2014/main" id="{3B61787E-F60C-4AE3-88CF-F56E398CE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47" name="Oval 7">
              <a:extLst>
                <a:ext uri="{FF2B5EF4-FFF2-40B4-BE49-F238E27FC236}">
                  <a16:creationId xmlns:a16="http://schemas.microsoft.com/office/drawing/2014/main" id="{E2B0FD92-8DDE-4380-B383-8E65FCED9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48" name="Oval 8">
              <a:extLst>
                <a:ext uri="{FF2B5EF4-FFF2-40B4-BE49-F238E27FC236}">
                  <a16:creationId xmlns:a16="http://schemas.microsoft.com/office/drawing/2014/main" id="{ECE9DB99-BF1F-4EC5-BE79-E85889517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49" name="Oval 9">
              <a:extLst>
                <a:ext uri="{FF2B5EF4-FFF2-40B4-BE49-F238E27FC236}">
                  <a16:creationId xmlns:a16="http://schemas.microsoft.com/office/drawing/2014/main" id="{BEB2903E-82C1-4382-B9E5-F262BF27A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50" name="Oval 10">
              <a:extLst>
                <a:ext uri="{FF2B5EF4-FFF2-40B4-BE49-F238E27FC236}">
                  <a16:creationId xmlns:a16="http://schemas.microsoft.com/office/drawing/2014/main" id="{D56AC712-FA36-47E6-B3BD-2B005DB7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51" name="Line 11">
              <a:extLst>
                <a:ext uri="{FF2B5EF4-FFF2-40B4-BE49-F238E27FC236}">
                  <a16:creationId xmlns:a16="http://schemas.microsoft.com/office/drawing/2014/main" id="{E49E9729-F78D-469C-A0CE-1172C6393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0" y="832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2" name="Line 12">
              <a:extLst>
                <a:ext uri="{FF2B5EF4-FFF2-40B4-BE49-F238E27FC236}">
                  <a16:creationId xmlns:a16="http://schemas.microsoft.com/office/drawing/2014/main" id="{7F674120-11D8-4948-919E-1BB1348D26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1320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3" name="Line 13">
              <a:extLst>
                <a:ext uri="{FF2B5EF4-FFF2-40B4-BE49-F238E27FC236}">
                  <a16:creationId xmlns:a16="http://schemas.microsoft.com/office/drawing/2014/main" id="{FA7A77AD-E9C0-4998-92B7-16344C3C5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0" y="856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4" name="Line 14">
              <a:extLst>
                <a:ext uri="{FF2B5EF4-FFF2-40B4-BE49-F238E27FC236}">
                  <a16:creationId xmlns:a16="http://schemas.microsoft.com/office/drawing/2014/main" id="{BFBD2433-46FF-4E67-B09B-5138CD37C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760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5" name="Line 15">
              <a:extLst>
                <a:ext uri="{FF2B5EF4-FFF2-40B4-BE49-F238E27FC236}">
                  <a16:creationId xmlns:a16="http://schemas.microsoft.com/office/drawing/2014/main" id="{0FC458A7-53CE-4247-A730-B5B524B5C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1824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6" name="Line 16">
              <a:extLst>
                <a:ext uri="{FF2B5EF4-FFF2-40B4-BE49-F238E27FC236}">
                  <a16:creationId xmlns:a16="http://schemas.microsoft.com/office/drawing/2014/main" id="{356D01EB-CDBD-444F-88ED-D747A88E2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1336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7" name="Line 17">
              <a:extLst>
                <a:ext uri="{FF2B5EF4-FFF2-40B4-BE49-F238E27FC236}">
                  <a16:creationId xmlns:a16="http://schemas.microsoft.com/office/drawing/2014/main" id="{9EAEFF33-F9DA-4BCA-A4B6-7CFFD71FD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" y="1264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8" name="Line 18">
              <a:extLst>
                <a:ext uri="{FF2B5EF4-FFF2-40B4-BE49-F238E27FC236}">
                  <a16:creationId xmlns:a16="http://schemas.microsoft.com/office/drawing/2014/main" id="{75F63E73-184A-4C88-BD1E-CF9094E01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768"/>
              <a:ext cx="63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59" name="Line 19">
              <a:extLst>
                <a:ext uri="{FF2B5EF4-FFF2-40B4-BE49-F238E27FC236}">
                  <a16:creationId xmlns:a16="http://schemas.microsoft.com/office/drawing/2014/main" id="{8088A5D7-9A5B-4FF6-828F-D8AD10284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856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60" name="Line 20">
              <a:extLst>
                <a:ext uri="{FF2B5EF4-FFF2-40B4-BE49-F238E27FC236}">
                  <a16:creationId xmlns:a16="http://schemas.microsoft.com/office/drawing/2014/main" id="{5AC7BBAB-8C03-494E-93EE-4CBD31A5B6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4" y="816"/>
              <a:ext cx="728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61" name="Line 21">
              <a:extLst>
                <a:ext uri="{FF2B5EF4-FFF2-40B4-BE49-F238E27FC236}">
                  <a16:creationId xmlns:a16="http://schemas.microsoft.com/office/drawing/2014/main" id="{3F85E1A0-746F-4EE4-96E3-D8A5DC26F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0" y="1336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62" name="Text Box 22">
              <a:extLst>
                <a:ext uri="{FF2B5EF4-FFF2-40B4-BE49-F238E27FC236}">
                  <a16:creationId xmlns:a16="http://schemas.microsoft.com/office/drawing/2014/main" id="{B77F38C4-6174-48E4-8CEA-9166AD243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158"/>
              <a:ext cx="1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3363" name="Text Box 23">
              <a:extLst>
                <a:ext uri="{FF2B5EF4-FFF2-40B4-BE49-F238E27FC236}">
                  <a16:creationId xmlns:a16="http://schemas.microsoft.com/office/drawing/2014/main" id="{C8709A86-B894-4C38-B55E-D9E70335A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6" y="654"/>
              <a:ext cx="1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3364" name="Text Box 24">
              <a:extLst>
                <a:ext uri="{FF2B5EF4-FFF2-40B4-BE49-F238E27FC236}">
                  <a16:creationId xmlns:a16="http://schemas.microsoft.com/office/drawing/2014/main" id="{D3C54AF5-2B4D-4526-9C59-2AF0A4823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" y="1710"/>
              <a:ext cx="199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3365" name="Text Box 25">
              <a:extLst>
                <a:ext uri="{FF2B5EF4-FFF2-40B4-BE49-F238E27FC236}">
                  <a16:creationId xmlns:a16="http://schemas.microsoft.com/office/drawing/2014/main" id="{A2E0A04E-3484-446D-94DF-33572FBA5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654"/>
              <a:ext cx="1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3366" name="Text Box 26">
              <a:extLst>
                <a:ext uri="{FF2B5EF4-FFF2-40B4-BE49-F238E27FC236}">
                  <a16:creationId xmlns:a16="http://schemas.microsoft.com/office/drawing/2014/main" id="{600B7D94-39A2-4628-BEED-1DF67D214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150"/>
              <a:ext cx="1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3367" name="Text Box 27">
              <a:extLst>
                <a:ext uri="{FF2B5EF4-FFF2-40B4-BE49-F238E27FC236}">
                  <a16:creationId xmlns:a16="http://schemas.microsoft.com/office/drawing/2014/main" id="{37F5DD68-034B-4367-BEF8-EFD6ECD18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" y="1702"/>
              <a:ext cx="1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3368" name="Text Box 28">
              <a:extLst>
                <a:ext uri="{FF2B5EF4-FFF2-40B4-BE49-F238E27FC236}">
                  <a16:creationId xmlns:a16="http://schemas.microsoft.com/office/drawing/2014/main" id="{213A4E2E-4FF1-4134-86E4-2C780BC9A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150"/>
              <a:ext cx="1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75133" name="Rectangle 29">
            <a:extLst>
              <a:ext uri="{FF2B5EF4-FFF2-40B4-BE49-F238E27FC236}">
                <a16:creationId xmlns:a16="http://schemas.microsoft.com/office/drawing/2014/main" id="{547AB08C-4E29-442D-8D32-B190D6C4F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18" y="3104938"/>
            <a:ext cx="9462782" cy="31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44450" rIns="88900" bIns="44450"/>
          <a:lstStyle>
            <a:lvl1pPr marL="457200" indent="-457200" defTabSz="887413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900113" indent="-265113" defTabSz="88741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225550" indent="-211138" defTabSz="887413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marL="1549400" indent="-209550" defTabSz="887413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1874838" indent="-211138" defTabSz="887413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3320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7892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2464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7036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(simple) Path</a:t>
            </a:r>
            <a:r>
              <a:rPr lang="en-US" altLang="zh-TW" dirty="0"/>
              <a:t> : A walk without any repetition of nodes.</a:t>
            </a: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Directed Path</a:t>
            </a:r>
            <a:r>
              <a:rPr lang="en-US" altLang="zh-TW" dirty="0"/>
              <a:t>: A directed walk without any repetition of nodes.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>
                <a:solidFill>
                  <a:srgbClr val="D60093"/>
                </a:solidFill>
              </a:rPr>
              <a:t>same orientation</a:t>
            </a:r>
            <a:r>
              <a:rPr lang="en-US" altLang="zh-TW" dirty="0"/>
              <a:t>)</a:t>
            </a: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(simple) Cycle</a:t>
            </a:r>
            <a:r>
              <a:rPr lang="en-US" altLang="zh-TW" dirty="0"/>
              <a:t>: A walk without any repetition of nodes except the same starting and ending nodes.</a:t>
            </a: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Directed Cycle</a:t>
            </a:r>
            <a:r>
              <a:rPr lang="en-US" altLang="zh-TW" dirty="0"/>
              <a:t>: 	A directed version of a cycle. (</a:t>
            </a:r>
            <a:r>
              <a:rPr lang="en-US" altLang="zh-TW" dirty="0">
                <a:solidFill>
                  <a:srgbClr val="D60093"/>
                </a:solidFill>
              </a:rPr>
              <a:t>same orientation</a:t>
            </a:r>
            <a:r>
              <a:rPr lang="en-US" altLang="zh-TW" dirty="0"/>
              <a:t>)</a:t>
            </a: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Acyclic Network</a:t>
            </a:r>
            <a:r>
              <a:rPr lang="en-US" altLang="zh-TW" dirty="0"/>
              <a:t>: A network that has </a:t>
            </a:r>
            <a:r>
              <a:rPr lang="en-US" altLang="zh-TW" dirty="0">
                <a:solidFill>
                  <a:schemeClr val="folHlink"/>
                </a:solidFill>
              </a:rPr>
              <a:t>no directed cycle</a:t>
            </a:r>
            <a:r>
              <a:rPr lang="en-US" altLang="zh-TW" dirty="0"/>
              <a:t>.</a:t>
            </a:r>
          </a:p>
        </p:txBody>
      </p:sp>
      <p:grpSp>
        <p:nvGrpSpPr>
          <p:cNvPr id="13318" name="Group 30">
            <a:extLst>
              <a:ext uri="{FF2B5EF4-FFF2-40B4-BE49-F238E27FC236}">
                <a16:creationId xmlns:a16="http://schemas.microsoft.com/office/drawing/2014/main" id="{78B5A3D7-3DC4-4530-B638-271B2CB51C3E}"/>
              </a:ext>
            </a:extLst>
          </p:cNvPr>
          <p:cNvGrpSpPr>
            <a:grpSpLocks/>
          </p:cNvGrpSpPr>
          <p:nvPr/>
        </p:nvGrpSpPr>
        <p:grpSpPr bwMode="auto">
          <a:xfrm>
            <a:off x="5024438" y="1125539"/>
            <a:ext cx="3738562" cy="1793875"/>
            <a:chOff x="888" y="654"/>
            <a:chExt cx="2488" cy="1300"/>
          </a:xfrm>
        </p:grpSpPr>
        <p:sp>
          <p:nvSpPr>
            <p:cNvPr id="13319" name="Oval 31">
              <a:extLst>
                <a:ext uri="{FF2B5EF4-FFF2-40B4-BE49-F238E27FC236}">
                  <a16:creationId xmlns:a16="http://schemas.microsoft.com/office/drawing/2014/main" id="{2BBA062C-1645-4C99-A12A-7671B08FF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0" name="Oval 32">
              <a:extLst>
                <a:ext uri="{FF2B5EF4-FFF2-40B4-BE49-F238E27FC236}">
                  <a16:creationId xmlns:a16="http://schemas.microsoft.com/office/drawing/2014/main" id="{60A276A5-EBD8-4A74-9F8E-16218F6C6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1" name="Oval 33">
              <a:extLst>
                <a:ext uri="{FF2B5EF4-FFF2-40B4-BE49-F238E27FC236}">
                  <a16:creationId xmlns:a16="http://schemas.microsoft.com/office/drawing/2014/main" id="{C3DE86FE-424C-40EE-AA5D-3A6061ECE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2" name="Oval 34">
              <a:extLst>
                <a:ext uri="{FF2B5EF4-FFF2-40B4-BE49-F238E27FC236}">
                  <a16:creationId xmlns:a16="http://schemas.microsoft.com/office/drawing/2014/main" id="{06599835-DD4C-4B9F-80A1-220D8BA3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3" name="Oval 35">
              <a:extLst>
                <a:ext uri="{FF2B5EF4-FFF2-40B4-BE49-F238E27FC236}">
                  <a16:creationId xmlns:a16="http://schemas.microsoft.com/office/drawing/2014/main" id="{00079E66-C2D9-4EF4-B2BC-E49A8C351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4" name="Oval 36">
              <a:extLst>
                <a:ext uri="{FF2B5EF4-FFF2-40B4-BE49-F238E27FC236}">
                  <a16:creationId xmlns:a16="http://schemas.microsoft.com/office/drawing/2014/main" id="{BF663C54-9071-4B4A-8A90-B26FA2A46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5" name="Oval 37">
              <a:extLst>
                <a:ext uri="{FF2B5EF4-FFF2-40B4-BE49-F238E27FC236}">
                  <a16:creationId xmlns:a16="http://schemas.microsoft.com/office/drawing/2014/main" id="{84042F38-7D99-4D2B-A4C4-1D59F467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3326" name="Line 38">
              <a:extLst>
                <a:ext uri="{FF2B5EF4-FFF2-40B4-BE49-F238E27FC236}">
                  <a16:creationId xmlns:a16="http://schemas.microsoft.com/office/drawing/2014/main" id="{73891246-7000-41D0-9D0B-3B14E387E2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0" y="832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27" name="Line 39">
              <a:extLst>
                <a:ext uri="{FF2B5EF4-FFF2-40B4-BE49-F238E27FC236}">
                  <a16:creationId xmlns:a16="http://schemas.microsoft.com/office/drawing/2014/main" id="{DE21E870-5764-4B69-8E95-1E5F0C182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1320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28" name="Line 40">
              <a:extLst>
                <a:ext uri="{FF2B5EF4-FFF2-40B4-BE49-F238E27FC236}">
                  <a16:creationId xmlns:a16="http://schemas.microsoft.com/office/drawing/2014/main" id="{300F56EF-65FD-4EBC-9DE5-FC237DC59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0" y="856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29" name="Line 41">
              <a:extLst>
                <a:ext uri="{FF2B5EF4-FFF2-40B4-BE49-F238E27FC236}">
                  <a16:creationId xmlns:a16="http://schemas.microsoft.com/office/drawing/2014/main" id="{DB34FDC4-F5BB-4BE5-AE96-20BD775F3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760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0" name="Line 42">
              <a:extLst>
                <a:ext uri="{FF2B5EF4-FFF2-40B4-BE49-F238E27FC236}">
                  <a16:creationId xmlns:a16="http://schemas.microsoft.com/office/drawing/2014/main" id="{31462927-B693-4014-B829-6D49C1622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1824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1" name="Line 43">
              <a:extLst>
                <a:ext uri="{FF2B5EF4-FFF2-40B4-BE49-F238E27FC236}">
                  <a16:creationId xmlns:a16="http://schemas.microsoft.com/office/drawing/2014/main" id="{66FA8302-28A7-4E91-8A36-1571F8F75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1336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2" name="Line 44">
              <a:extLst>
                <a:ext uri="{FF2B5EF4-FFF2-40B4-BE49-F238E27FC236}">
                  <a16:creationId xmlns:a16="http://schemas.microsoft.com/office/drawing/2014/main" id="{F0AEED0F-B8C1-4F3B-8ED1-B0C8D1433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" y="1264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3" name="Line 45">
              <a:extLst>
                <a:ext uri="{FF2B5EF4-FFF2-40B4-BE49-F238E27FC236}">
                  <a16:creationId xmlns:a16="http://schemas.microsoft.com/office/drawing/2014/main" id="{3DB1AEB0-9CF9-4532-9E24-6DEFB73E9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768"/>
              <a:ext cx="63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4" name="Line 46">
              <a:extLst>
                <a:ext uri="{FF2B5EF4-FFF2-40B4-BE49-F238E27FC236}">
                  <a16:creationId xmlns:a16="http://schemas.microsoft.com/office/drawing/2014/main" id="{ACC22E46-625E-472C-8090-C6BADD9A5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856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5" name="Line 47">
              <a:extLst>
                <a:ext uri="{FF2B5EF4-FFF2-40B4-BE49-F238E27FC236}">
                  <a16:creationId xmlns:a16="http://schemas.microsoft.com/office/drawing/2014/main" id="{AA147155-AA2B-4087-B1F1-506680B33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4" y="816"/>
              <a:ext cx="728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6" name="Line 48">
              <a:extLst>
                <a:ext uri="{FF2B5EF4-FFF2-40B4-BE49-F238E27FC236}">
                  <a16:creationId xmlns:a16="http://schemas.microsoft.com/office/drawing/2014/main" id="{47F73414-6548-4DE4-B21F-97EFBD928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0" y="1336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37" name="Text Box 49">
              <a:extLst>
                <a:ext uri="{FF2B5EF4-FFF2-40B4-BE49-F238E27FC236}">
                  <a16:creationId xmlns:a16="http://schemas.microsoft.com/office/drawing/2014/main" id="{54B72134-D8AA-4E77-A20F-6505634EA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158"/>
              <a:ext cx="197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3338" name="Text Box 50">
              <a:extLst>
                <a:ext uri="{FF2B5EF4-FFF2-40B4-BE49-F238E27FC236}">
                  <a16:creationId xmlns:a16="http://schemas.microsoft.com/office/drawing/2014/main" id="{3CB3500A-1508-4B23-9BF0-C9D780B96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6" y="654"/>
              <a:ext cx="198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3339" name="Text Box 51">
              <a:extLst>
                <a:ext uri="{FF2B5EF4-FFF2-40B4-BE49-F238E27FC236}">
                  <a16:creationId xmlns:a16="http://schemas.microsoft.com/office/drawing/2014/main" id="{523129A4-60D3-4D0B-A767-CA6AEC391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" y="1710"/>
              <a:ext cx="197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3340" name="Text Box 52">
              <a:extLst>
                <a:ext uri="{FF2B5EF4-FFF2-40B4-BE49-F238E27FC236}">
                  <a16:creationId xmlns:a16="http://schemas.microsoft.com/office/drawing/2014/main" id="{2D0D2051-F1D5-4A28-9D75-FECBD0DAB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654"/>
              <a:ext cx="198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3341" name="Text Box 53">
              <a:extLst>
                <a:ext uri="{FF2B5EF4-FFF2-40B4-BE49-F238E27FC236}">
                  <a16:creationId xmlns:a16="http://schemas.microsoft.com/office/drawing/2014/main" id="{CA8516F5-407B-480F-B5FA-587BEE11C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150"/>
              <a:ext cx="197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3342" name="Text Box 54">
              <a:extLst>
                <a:ext uri="{FF2B5EF4-FFF2-40B4-BE49-F238E27FC236}">
                  <a16:creationId xmlns:a16="http://schemas.microsoft.com/office/drawing/2014/main" id="{AB4AD9F0-6F27-4D54-AADB-C122551DB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" y="1702"/>
              <a:ext cx="198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3343" name="Text Box 55">
              <a:extLst>
                <a:ext uri="{FF2B5EF4-FFF2-40B4-BE49-F238E27FC236}">
                  <a16:creationId xmlns:a16="http://schemas.microsoft.com/office/drawing/2014/main" id="{5C4FDBC2-6145-4C47-9C78-AE4463DA0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150"/>
              <a:ext cx="198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3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編號版面配置區 3">
            <a:extLst>
              <a:ext uri="{FF2B5EF4-FFF2-40B4-BE49-F238E27FC236}">
                <a16:creationId xmlns:a16="http://schemas.microsoft.com/office/drawing/2014/main" id="{5B17AF6B-475F-4639-9F7B-9CA1876FC3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56823487-3030-405E-B13F-7A079C85A910}" type="slidenum">
              <a:rPr lang="zh-TW" altLang="en-US" sz="1400"/>
              <a:pPr/>
              <a:t>18</a:t>
            </a:fld>
            <a:endParaRPr lang="en-US" altLang="zh-TW" sz="1400"/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79B5DB5F-1494-4D7B-BEA5-DB05AC14C3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07964"/>
            <a:ext cx="8159750" cy="630237"/>
          </a:xfrm>
        </p:spPr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Network Connectivity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608D358A-1CAC-4925-A0FF-0D726D7F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72" y="3124200"/>
            <a:ext cx="9236278" cy="285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44450" rIns="88900" bIns="44450"/>
          <a:lstStyle>
            <a:lvl1pPr marL="457200" indent="-457200" defTabSz="887413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900113" indent="-265113" defTabSz="88741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225550" indent="-211138" defTabSz="887413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marL="1549400" indent="-209550" defTabSz="887413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1874838" indent="-211138" defTabSz="887413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3320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7892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2464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7036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Connected Graph</a:t>
            </a:r>
            <a:r>
              <a:rPr lang="en-US" altLang="zh-TW" dirty="0"/>
              <a:t>: If every pair of nodes is connected by a path.</a:t>
            </a:r>
            <a:endParaRPr lang="en-US" altLang="zh-TW" dirty="0">
              <a:solidFill>
                <a:srgbClr val="3333FF"/>
              </a:solidFill>
            </a:endParaRP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Strongly Connected Graph</a:t>
            </a:r>
            <a:r>
              <a:rPr lang="en-US" altLang="zh-TW" dirty="0"/>
              <a:t>: If every pair of nodes is connected by a </a:t>
            </a:r>
            <a:r>
              <a:rPr lang="en-US" altLang="zh-TW" i="1" dirty="0">
                <a:solidFill>
                  <a:schemeClr val="folHlink"/>
                </a:solidFill>
              </a:rPr>
              <a:t>directed</a:t>
            </a:r>
            <a:r>
              <a:rPr lang="en-US" altLang="zh-TW" dirty="0">
                <a:solidFill>
                  <a:schemeClr val="folHlink"/>
                </a:solidFill>
              </a:rPr>
              <a:t> path</a:t>
            </a:r>
            <a:r>
              <a:rPr lang="en-US" altLang="zh-TW" dirty="0"/>
              <a:t>.</a:t>
            </a:r>
            <a:endParaRPr lang="en-US" altLang="zh-TW" dirty="0">
              <a:solidFill>
                <a:srgbClr val="3333FF"/>
              </a:solidFill>
            </a:endParaRP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Disconnected Graph</a:t>
            </a:r>
            <a:r>
              <a:rPr lang="en-US" altLang="zh-TW" dirty="0"/>
              <a:t>: If some pair of nodes is not connected by a path. </a:t>
            </a:r>
          </a:p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Components</a:t>
            </a:r>
            <a:r>
              <a:rPr lang="en-US" altLang="zh-TW" dirty="0"/>
              <a:t>: maximally connected subgraphs of a disconnected graph.</a:t>
            </a:r>
          </a:p>
        </p:txBody>
      </p:sp>
      <p:grpSp>
        <p:nvGrpSpPr>
          <p:cNvPr id="14341" name="Group 4">
            <a:extLst>
              <a:ext uri="{FF2B5EF4-FFF2-40B4-BE49-F238E27FC236}">
                <a16:creationId xmlns:a16="http://schemas.microsoft.com/office/drawing/2014/main" id="{A81FFF96-0829-429B-A766-734E59B34686}"/>
              </a:ext>
            </a:extLst>
          </p:cNvPr>
          <p:cNvGrpSpPr>
            <a:grpSpLocks/>
          </p:cNvGrpSpPr>
          <p:nvPr/>
        </p:nvGrpSpPr>
        <p:grpSpPr bwMode="auto">
          <a:xfrm>
            <a:off x="5753100" y="1152525"/>
            <a:ext cx="3009900" cy="1792288"/>
            <a:chOff x="1320" y="734"/>
            <a:chExt cx="1984" cy="1320"/>
          </a:xfrm>
        </p:grpSpPr>
        <p:grpSp>
          <p:nvGrpSpPr>
            <p:cNvPr id="14368" name="Group 5">
              <a:extLst>
                <a:ext uri="{FF2B5EF4-FFF2-40B4-BE49-F238E27FC236}">
                  <a16:creationId xmlns:a16="http://schemas.microsoft.com/office/drawing/2014/main" id="{1B395FB4-A065-4F74-A65D-126AE72E0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734"/>
              <a:ext cx="794" cy="1305"/>
              <a:chOff x="1320" y="734"/>
              <a:chExt cx="794" cy="1305"/>
            </a:xfrm>
          </p:grpSpPr>
          <p:sp>
            <p:nvSpPr>
              <p:cNvPr id="14383" name="Oval 6">
                <a:extLst>
                  <a:ext uri="{FF2B5EF4-FFF2-40B4-BE49-F238E27FC236}">
                    <a16:creationId xmlns:a16="http://schemas.microsoft.com/office/drawing/2014/main" id="{D8E0E66B-490A-47B0-92E7-4776CFCD3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124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84" name="Oval 7">
                <a:extLst>
                  <a:ext uri="{FF2B5EF4-FFF2-40B4-BE49-F238E27FC236}">
                    <a16:creationId xmlns:a16="http://schemas.microsoft.com/office/drawing/2014/main" id="{11F50A40-76B6-4082-BE2A-1A76A6D4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736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85" name="Oval 8">
                <a:extLst>
                  <a:ext uri="{FF2B5EF4-FFF2-40B4-BE49-F238E27FC236}">
                    <a16:creationId xmlns:a16="http://schemas.microsoft.com/office/drawing/2014/main" id="{BF6E9DBE-99A5-4968-917F-98EB600A5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0" y="179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86" name="Line 9">
                <a:extLst>
                  <a:ext uri="{FF2B5EF4-FFF2-40B4-BE49-F238E27FC236}">
                    <a16:creationId xmlns:a16="http://schemas.microsoft.com/office/drawing/2014/main" id="{EE3CCCBE-022F-4726-86B6-ECA383763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2" y="912"/>
                <a:ext cx="408" cy="3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387" name="Line 10">
                <a:extLst>
                  <a:ext uri="{FF2B5EF4-FFF2-40B4-BE49-F238E27FC236}">
                    <a16:creationId xmlns:a16="http://schemas.microsoft.com/office/drawing/2014/main" id="{6057E23B-DD75-4E6A-BD88-2993A91B8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2" y="936"/>
                <a:ext cx="8" cy="8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388" name="Text Box 11">
                <a:extLst>
                  <a:ext uri="{FF2B5EF4-FFF2-40B4-BE49-F238E27FC236}">
                    <a16:creationId xmlns:a16="http://schemas.microsoft.com/office/drawing/2014/main" id="{18262D1B-824A-421E-A6CF-C4926A895A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1238"/>
                <a:ext cx="195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389" name="Text Box 12">
                <a:extLst>
                  <a:ext uri="{FF2B5EF4-FFF2-40B4-BE49-F238E27FC236}">
                    <a16:creationId xmlns:a16="http://schemas.microsoft.com/office/drawing/2014/main" id="{21535F61-97F4-4721-8BD8-DB89DAA399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9" y="734"/>
                <a:ext cx="195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4390" name="Text Box 13">
                <a:extLst>
                  <a:ext uri="{FF2B5EF4-FFF2-40B4-BE49-F238E27FC236}">
                    <a16:creationId xmlns:a16="http://schemas.microsoft.com/office/drawing/2014/main" id="{B38C187A-6435-48FC-92FE-BD747F130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" y="1791"/>
                <a:ext cx="195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4391" name="Line 14">
                <a:extLst>
                  <a:ext uri="{FF2B5EF4-FFF2-40B4-BE49-F238E27FC236}">
                    <a16:creationId xmlns:a16="http://schemas.microsoft.com/office/drawing/2014/main" id="{0645F561-55DA-44EB-9981-22B6CD451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96" y="1416"/>
                <a:ext cx="384" cy="4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4369" name="Group 15">
              <a:extLst>
                <a:ext uri="{FF2B5EF4-FFF2-40B4-BE49-F238E27FC236}">
                  <a16:creationId xmlns:a16="http://schemas.microsoft.com/office/drawing/2014/main" id="{3A01DAC3-BE37-4BC6-B7FB-E146315A8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" y="759"/>
              <a:ext cx="1025" cy="1295"/>
              <a:chOff x="2783" y="735"/>
              <a:chExt cx="1025" cy="1295"/>
            </a:xfrm>
          </p:grpSpPr>
          <p:sp>
            <p:nvSpPr>
              <p:cNvPr id="14370" name="Oval 16">
                <a:extLst>
                  <a:ext uri="{FF2B5EF4-FFF2-40B4-BE49-F238E27FC236}">
                    <a16:creationId xmlns:a16="http://schemas.microsoft.com/office/drawing/2014/main" id="{1C3A5C8A-C5C5-4B05-B81A-15035462D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736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71" name="Oval 17">
                <a:extLst>
                  <a:ext uri="{FF2B5EF4-FFF2-40B4-BE49-F238E27FC236}">
                    <a16:creationId xmlns:a16="http://schemas.microsoft.com/office/drawing/2014/main" id="{8EA7462C-15DA-466C-BC50-06E17E07C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" y="179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72" name="Oval 18">
                <a:extLst>
                  <a:ext uri="{FF2B5EF4-FFF2-40B4-BE49-F238E27FC236}">
                    <a16:creationId xmlns:a16="http://schemas.microsoft.com/office/drawing/2014/main" id="{1B66FC10-86C3-4590-919B-75ED52507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6" y="124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73" name="Oval 19">
                <a:extLst>
                  <a:ext uri="{FF2B5EF4-FFF2-40B4-BE49-F238E27FC236}">
                    <a16:creationId xmlns:a16="http://schemas.microsoft.com/office/drawing/2014/main" id="{D89B2CE5-9A07-4609-8F07-E75A7E3F0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4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4374" name="Line 20">
                <a:extLst>
                  <a:ext uri="{FF2B5EF4-FFF2-40B4-BE49-F238E27FC236}">
                    <a16:creationId xmlns:a16="http://schemas.microsoft.com/office/drawing/2014/main" id="{0ECE0F8F-09A4-4B6E-BEE9-EF3828DBE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48" y="1416"/>
                <a:ext cx="584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375" name="Line 21">
                <a:extLst>
                  <a:ext uri="{FF2B5EF4-FFF2-40B4-BE49-F238E27FC236}">
                    <a16:creationId xmlns:a16="http://schemas.microsoft.com/office/drawing/2014/main" id="{22FE8FDB-AD04-411D-8F56-DD2FB14A3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" y="1344"/>
                <a:ext cx="5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376" name="Line 22">
                <a:extLst>
                  <a:ext uri="{FF2B5EF4-FFF2-40B4-BE49-F238E27FC236}">
                    <a16:creationId xmlns:a16="http://schemas.microsoft.com/office/drawing/2014/main" id="{65417590-AD9E-431F-8050-BA432A7EE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" y="848"/>
                <a:ext cx="632" cy="4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377" name="Line 23">
                <a:extLst>
                  <a:ext uri="{FF2B5EF4-FFF2-40B4-BE49-F238E27FC236}">
                    <a16:creationId xmlns:a16="http://schemas.microsoft.com/office/drawing/2014/main" id="{6027AB81-07C5-4BFD-BAC3-B5D4F884B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4" y="936"/>
                <a:ext cx="0" cy="3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378" name="Text Box 24">
                <a:extLst>
                  <a:ext uri="{FF2B5EF4-FFF2-40B4-BE49-F238E27FC236}">
                    <a16:creationId xmlns:a16="http://schemas.microsoft.com/office/drawing/2014/main" id="{18EB80E4-4C48-4C89-877E-12E287589A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3" y="735"/>
                <a:ext cx="195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4379" name="Text Box 25">
                <a:extLst>
                  <a:ext uri="{FF2B5EF4-FFF2-40B4-BE49-F238E27FC236}">
                    <a16:creationId xmlns:a16="http://schemas.microsoft.com/office/drawing/2014/main" id="{948BA8B4-88C3-461E-B878-B6F32C1FF7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5" y="1230"/>
                <a:ext cx="196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4380" name="Text Box 26">
                <a:extLst>
                  <a:ext uri="{FF2B5EF4-FFF2-40B4-BE49-F238E27FC236}">
                    <a16:creationId xmlns:a16="http://schemas.microsoft.com/office/drawing/2014/main" id="{2C01BF8D-815F-4EC7-8824-A1C88673E1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5" y="1782"/>
                <a:ext cx="195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4381" name="Text Box 27">
                <a:extLst>
                  <a:ext uri="{FF2B5EF4-FFF2-40B4-BE49-F238E27FC236}">
                    <a16:creationId xmlns:a16="http://schemas.microsoft.com/office/drawing/2014/main" id="{C10BF7D5-0A13-4DB0-A35B-F072A8FCF9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6" y="1230"/>
                <a:ext cx="196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14382" name="Line 28">
                <a:extLst>
                  <a:ext uri="{FF2B5EF4-FFF2-40B4-BE49-F238E27FC236}">
                    <a16:creationId xmlns:a16="http://schemas.microsoft.com/office/drawing/2014/main" id="{7CD080B4-8663-4B9D-8FB4-EB6F0D5EA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432"/>
                <a:ext cx="0" cy="3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grpSp>
        <p:nvGrpSpPr>
          <p:cNvPr id="14342" name="Group 29">
            <a:extLst>
              <a:ext uri="{FF2B5EF4-FFF2-40B4-BE49-F238E27FC236}">
                <a16:creationId xmlns:a16="http://schemas.microsoft.com/office/drawing/2014/main" id="{43D07564-5699-4C5D-8B3D-04C61B6CCF3F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139825"/>
            <a:ext cx="4000500" cy="1900238"/>
            <a:chOff x="888" y="654"/>
            <a:chExt cx="2488" cy="1284"/>
          </a:xfrm>
        </p:grpSpPr>
        <p:sp>
          <p:nvSpPr>
            <p:cNvPr id="14343" name="Oval 30">
              <a:extLst>
                <a:ext uri="{FF2B5EF4-FFF2-40B4-BE49-F238E27FC236}">
                  <a16:creationId xmlns:a16="http://schemas.microsoft.com/office/drawing/2014/main" id="{14A01EBF-F634-4165-823E-ED0BE815A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44" name="Oval 31">
              <a:extLst>
                <a:ext uri="{FF2B5EF4-FFF2-40B4-BE49-F238E27FC236}">
                  <a16:creationId xmlns:a16="http://schemas.microsoft.com/office/drawing/2014/main" id="{65B6CDA2-5A8A-44B8-A5AF-4E7D5A449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45" name="Oval 32">
              <a:extLst>
                <a:ext uri="{FF2B5EF4-FFF2-40B4-BE49-F238E27FC236}">
                  <a16:creationId xmlns:a16="http://schemas.microsoft.com/office/drawing/2014/main" id="{23D7F6BD-B626-4BE9-B678-D394A9B6E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46" name="Oval 33">
              <a:extLst>
                <a:ext uri="{FF2B5EF4-FFF2-40B4-BE49-F238E27FC236}">
                  <a16:creationId xmlns:a16="http://schemas.microsoft.com/office/drawing/2014/main" id="{CDD71652-477A-4B4C-87FE-714F1C22C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47" name="Oval 34">
              <a:extLst>
                <a:ext uri="{FF2B5EF4-FFF2-40B4-BE49-F238E27FC236}">
                  <a16:creationId xmlns:a16="http://schemas.microsoft.com/office/drawing/2014/main" id="{BF9523C8-59BA-4D2E-ADD0-72B24129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48" name="Oval 35">
              <a:extLst>
                <a:ext uri="{FF2B5EF4-FFF2-40B4-BE49-F238E27FC236}">
                  <a16:creationId xmlns:a16="http://schemas.microsoft.com/office/drawing/2014/main" id="{A749996F-75A3-466B-8288-54592955B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49" name="Oval 36">
              <a:extLst>
                <a:ext uri="{FF2B5EF4-FFF2-40B4-BE49-F238E27FC236}">
                  <a16:creationId xmlns:a16="http://schemas.microsoft.com/office/drawing/2014/main" id="{F5FB2C3E-C1C1-41AA-A116-4BBA442D0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4350" name="Line 37">
              <a:extLst>
                <a:ext uri="{FF2B5EF4-FFF2-40B4-BE49-F238E27FC236}">
                  <a16:creationId xmlns:a16="http://schemas.microsoft.com/office/drawing/2014/main" id="{AF6099B2-85A4-4707-A619-5657B587F3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0" y="832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1" name="Line 38">
              <a:extLst>
                <a:ext uri="{FF2B5EF4-FFF2-40B4-BE49-F238E27FC236}">
                  <a16:creationId xmlns:a16="http://schemas.microsoft.com/office/drawing/2014/main" id="{4596DE13-2F19-444E-B43B-68D8BF15B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1320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2" name="Line 39">
              <a:extLst>
                <a:ext uri="{FF2B5EF4-FFF2-40B4-BE49-F238E27FC236}">
                  <a16:creationId xmlns:a16="http://schemas.microsoft.com/office/drawing/2014/main" id="{3C50CC50-28B9-4DEF-A718-5B78BB087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0" y="856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3" name="Line 40">
              <a:extLst>
                <a:ext uri="{FF2B5EF4-FFF2-40B4-BE49-F238E27FC236}">
                  <a16:creationId xmlns:a16="http://schemas.microsoft.com/office/drawing/2014/main" id="{2C46687C-2A68-42A1-9034-BF24B2B7D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760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4" name="Line 41">
              <a:extLst>
                <a:ext uri="{FF2B5EF4-FFF2-40B4-BE49-F238E27FC236}">
                  <a16:creationId xmlns:a16="http://schemas.microsoft.com/office/drawing/2014/main" id="{42D3EBF0-378E-47C3-86DB-6354E663D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1824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5" name="Line 42">
              <a:extLst>
                <a:ext uri="{FF2B5EF4-FFF2-40B4-BE49-F238E27FC236}">
                  <a16:creationId xmlns:a16="http://schemas.microsoft.com/office/drawing/2014/main" id="{0FB68E98-B63E-445C-BF21-3386D61B4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1336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6" name="Line 43">
              <a:extLst>
                <a:ext uri="{FF2B5EF4-FFF2-40B4-BE49-F238E27FC236}">
                  <a16:creationId xmlns:a16="http://schemas.microsoft.com/office/drawing/2014/main" id="{04888883-A7CD-4D14-98E9-AB5AC77BA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" y="1264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7" name="Line 44">
              <a:extLst>
                <a:ext uri="{FF2B5EF4-FFF2-40B4-BE49-F238E27FC236}">
                  <a16:creationId xmlns:a16="http://schemas.microsoft.com/office/drawing/2014/main" id="{8244D91D-C712-4B61-9F0E-C47F4CEB8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768"/>
              <a:ext cx="63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8" name="Line 45">
              <a:extLst>
                <a:ext uri="{FF2B5EF4-FFF2-40B4-BE49-F238E27FC236}">
                  <a16:creationId xmlns:a16="http://schemas.microsoft.com/office/drawing/2014/main" id="{E87D4FE6-F3AE-485F-BEBC-AAB14D613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856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59" name="Line 46">
              <a:extLst>
                <a:ext uri="{FF2B5EF4-FFF2-40B4-BE49-F238E27FC236}">
                  <a16:creationId xmlns:a16="http://schemas.microsoft.com/office/drawing/2014/main" id="{ADF398CD-9A02-4F40-AF1D-07E6350572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4" y="816"/>
              <a:ext cx="728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60" name="Line 47">
              <a:extLst>
                <a:ext uri="{FF2B5EF4-FFF2-40B4-BE49-F238E27FC236}">
                  <a16:creationId xmlns:a16="http://schemas.microsoft.com/office/drawing/2014/main" id="{B4A057AE-9D37-4A88-A393-2CA686E2EB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0" y="1336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361" name="Text Box 48">
              <a:extLst>
                <a:ext uri="{FF2B5EF4-FFF2-40B4-BE49-F238E27FC236}">
                  <a16:creationId xmlns:a16="http://schemas.microsoft.com/office/drawing/2014/main" id="{1B6F1432-5A9B-43B2-ADCE-5F589BB0C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158"/>
              <a:ext cx="184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4362" name="Text Box 49">
              <a:extLst>
                <a:ext uri="{FF2B5EF4-FFF2-40B4-BE49-F238E27FC236}">
                  <a16:creationId xmlns:a16="http://schemas.microsoft.com/office/drawing/2014/main" id="{41D07A44-DE23-432D-86E9-CC074A728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6" y="654"/>
              <a:ext cx="18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4363" name="Text Box 50">
              <a:extLst>
                <a:ext uri="{FF2B5EF4-FFF2-40B4-BE49-F238E27FC236}">
                  <a16:creationId xmlns:a16="http://schemas.microsoft.com/office/drawing/2014/main" id="{B47166DE-FB41-49AF-9E70-15D3038D6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" y="1710"/>
              <a:ext cx="184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4364" name="Text Box 51">
              <a:extLst>
                <a:ext uri="{FF2B5EF4-FFF2-40B4-BE49-F238E27FC236}">
                  <a16:creationId xmlns:a16="http://schemas.microsoft.com/office/drawing/2014/main" id="{ED91172E-858F-4E07-B5EE-0B901B1DD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654"/>
              <a:ext cx="18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4365" name="Text Box 52">
              <a:extLst>
                <a:ext uri="{FF2B5EF4-FFF2-40B4-BE49-F238E27FC236}">
                  <a16:creationId xmlns:a16="http://schemas.microsoft.com/office/drawing/2014/main" id="{76E4B233-7DAA-48E8-ACAA-805B352BB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149"/>
              <a:ext cx="184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4366" name="Text Box 53">
              <a:extLst>
                <a:ext uri="{FF2B5EF4-FFF2-40B4-BE49-F238E27FC236}">
                  <a16:creationId xmlns:a16="http://schemas.microsoft.com/office/drawing/2014/main" id="{7DC78CC9-8793-4D4D-9ED3-461CE598C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" y="1702"/>
              <a:ext cx="18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4367" name="Text Box 54">
              <a:extLst>
                <a:ext uri="{FF2B5EF4-FFF2-40B4-BE49-F238E27FC236}">
                  <a16:creationId xmlns:a16="http://schemas.microsoft.com/office/drawing/2014/main" id="{148E10ED-9D4C-48A7-AA0E-DAA5825CB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151"/>
              <a:ext cx="184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3">
            <a:extLst>
              <a:ext uri="{FF2B5EF4-FFF2-40B4-BE49-F238E27FC236}">
                <a16:creationId xmlns:a16="http://schemas.microsoft.com/office/drawing/2014/main" id="{BCE85C2E-4743-4294-8CEC-0475AA91A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E0C2955-0096-40FE-89D3-5BF93C069BC9}" type="slidenum">
              <a:rPr lang="zh-TW" altLang="en-US" sz="1400"/>
              <a:pPr/>
              <a:t>19</a:t>
            </a:fld>
            <a:endParaRPr lang="en-US" altLang="zh-TW" sz="1400"/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F851054B-B410-4DEC-B4A9-3DED89CB7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Trees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BEC6F4F3-65B4-44B4-A391-1971D1928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703" y="1153919"/>
            <a:ext cx="9591297" cy="582613"/>
          </a:xfrm>
        </p:spPr>
        <p:txBody>
          <a:bodyPr vert="horz" wrap="square" lIns="88900" tIns="44450" rIns="88900" bIns="44450" numCol="1" anchor="t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Tree</a:t>
            </a:r>
            <a:r>
              <a:rPr lang="en-US" altLang="zh-TW" dirty="0"/>
              <a:t>: A tree is a </a:t>
            </a:r>
            <a:r>
              <a:rPr lang="en-US" altLang="zh-TW" dirty="0">
                <a:solidFill>
                  <a:schemeClr val="folHlink"/>
                </a:solidFill>
              </a:rPr>
              <a:t>connected</a:t>
            </a:r>
            <a:r>
              <a:rPr lang="en-US" altLang="zh-TW" dirty="0"/>
              <a:t> graph that contains </a:t>
            </a:r>
            <a:r>
              <a:rPr lang="en-US" altLang="zh-TW" dirty="0">
                <a:solidFill>
                  <a:schemeClr val="folHlink"/>
                </a:solidFill>
              </a:rPr>
              <a:t>no cycle</a:t>
            </a:r>
            <a:r>
              <a:rPr lang="en-US" altLang="zh-TW" dirty="0"/>
              <a:t>.</a:t>
            </a:r>
          </a:p>
        </p:txBody>
      </p:sp>
      <p:grpSp>
        <p:nvGrpSpPr>
          <p:cNvPr id="16389" name="Group 4">
            <a:extLst>
              <a:ext uri="{FF2B5EF4-FFF2-40B4-BE49-F238E27FC236}">
                <a16:creationId xmlns:a16="http://schemas.microsoft.com/office/drawing/2014/main" id="{BAE94523-8CDB-4119-9B88-9F084800E23B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2041525"/>
            <a:ext cx="3949700" cy="2012950"/>
            <a:chOff x="424" y="1438"/>
            <a:chExt cx="2488" cy="1268"/>
          </a:xfrm>
        </p:grpSpPr>
        <p:sp>
          <p:nvSpPr>
            <p:cNvPr id="16407" name="Oval 5">
              <a:extLst>
                <a:ext uri="{FF2B5EF4-FFF2-40B4-BE49-F238E27FC236}">
                  <a16:creationId xmlns:a16="http://schemas.microsoft.com/office/drawing/2014/main" id="{AFAC2985-0221-4895-B3D3-FEAFB1626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" y="1944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408" name="Oval 6">
              <a:extLst>
                <a:ext uri="{FF2B5EF4-FFF2-40B4-BE49-F238E27FC236}">
                  <a16:creationId xmlns:a16="http://schemas.microsoft.com/office/drawing/2014/main" id="{80EE1086-159C-4C72-8DEB-91F2EC06D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44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409" name="Oval 7">
              <a:extLst>
                <a:ext uri="{FF2B5EF4-FFF2-40B4-BE49-F238E27FC236}">
                  <a16:creationId xmlns:a16="http://schemas.microsoft.com/office/drawing/2014/main" id="{00FE1655-27B4-47BF-B680-41CBDD4E4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44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410" name="Oval 8">
              <a:extLst>
                <a:ext uri="{FF2B5EF4-FFF2-40B4-BE49-F238E27FC236}">
                  <a16:creationId xmlns:a16="http://schemas.microsoft.com/office/drawing/2014/main" id="{91E4598B-AC8C-4503-906E-407A6F26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49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411" name="Oval 9">
              <a:extLst>
                <a:ext uri="{FF2B5EF4-FFF2-40B4-BE49-F238E27FC236}">
                  <a16:creationId xmlns:a16="http://schemas.microsoft.com/office/drawing/2014/main" id="{734D7EB5-DAE1-479F-A60F-B5716CCBD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249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412" name="Oval 10">
              <a:extLst>
                <a:ext uri="{FF2B5EF4-FFF2-40B4-BE49-F238E27FC236}">
                  <a16:creationId xmlns:a16="http://schemas.microsoft.com/office/drawing/2014/main" id="{6A7FAABE-2F3E-4272-9B28-1BD1591FE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1944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413" name="Line 11">
              <a:extLst>
                <a:ext uri="{FF2B5EF4-FFF2-40B4-BE49-F238E27FC236}">
                  <a16:creationId xmlns:a16="http://schemas.microsoft.com/office/drawing/2014/main" id="{7468DF5D-2B73-4BB7-998D-1301EDBAC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6" y="1616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414" name="Line 12">
              <a:extLst>
                <a:ext uri="{FF2B5EF4-FFF2-40B4-BE49-F238E27FC236}">
                  <a16:creationId xmlns:a16="http://schemas.microsoft.com/office/drawing/2014/main" id="{DB6152B8-5DC7-41F6-8ABD-53F7FF703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" y="2104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415" name="Line 13">
              <a:extLst>
                <a:ext uri="{FF2B5EF4-FFF2-40B4-BE49-F238E27FC236}">
                  <a16:creationId xmlns:a16="http://schemas.microsoft.com/office/drawing/2014/main" id="{3B92067C-35B3-4A6E-AA04-55A972268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544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416" name="Line 14">
              <a:extLst>
                <a:ext uri="{FF2B5EF4-FFF2-40B4-BE49-F238E27FC236}">
                  <a16:creationId xmlns:a16="http://schemas.microsoft.com/office/drawing/2014/main" id="{2EB5E7F1-E17C-46AD-A2EC-2BD6D5AED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" y="2608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417" name="Line 15">
              <a:extLst>
                <a:ext uri="{FF2B5EF4-FFF2-40B4-BE49-F238E27FC236}">
                  <a16:creationId xmlns:a16="http://schemas.microsoft.com/office/drawing/2014/main" id="{DB14D004-7067-4EE5-A1E2-63AEF868C1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2" y="2120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418" name="Text Box 16">
              <a:extLst>
                <a:ext uri="{FF2B5EF4-FFF2-40B4-BE49-F238E27FC236}">
                  <a16:creationId xmlns:a16="http://schemas.microsoft.com/office/drawing/2014/main" id="{934C1154-8409-4C30-926E-2D9243772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" y="194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6419" name="Text Box 17">
              <a:extLst>
                <a:ext uri="{FF2B5EF4-FFF2-40B4-BE49-F238E27FC236}">
                  <a16:creationId xmlns:a16="http://schemas.microsoft.com/office/drawing/2014/main" id="{345A75AC-E8AE-4E55-98CD-97C9488A3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" y="143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6420" name="Text Box 18">
              <a:extLst>
                <a:ext uri="{FF2B5EF4-FFF2-40B4-BE49-F238E27FC236}">
                  <a16:creationId xmlns:a16="http://schemas.microsoft.com/office/drawing/2014/main" id="{1AF10B4C-D601-432C-AED3-79F19DA3A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" y="249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21" name="Text Box 19">
              <a:extLst>
                <a:ext uri="{FF2B5EF4-FFF2-40B4-BE49-F238E27FC236}">
                  <a16:creationId xmlns:a16="http://schemas.microsoft.com/office/drawing/2014/main" id="{5A209F75-3F90-42B2-99B7-A73806F83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6" y="143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6422" name="Text Box 20">
              <a:extLst>
                <a:ext uri="{FF2B5EF4-FFF2-40B4-BE49-F238E27FC236}">
                  <a16:creationId xmlns:a16="http://schemas.microsoft.com/office/drawing/2014/main" id="{565597EE-BDB0-4835-A7E1-9636CAFC2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248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6423" name="Text Box 21">
              <a:extLst>
                <a:ext uri="{FF2B5EF4-FFF2-40B4-BE49-F238E27FC236}">
                  <a16:creationId xmlns:a16="http://schemas.microsoft.com/office/drawing/2014/main" id="{13A3C12A-5BAD-4297-A8E8-60B82CB86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0" y="193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6390" name="Group 22">
            <a:extLst>
              <a:ext uri="{FF2B5EF4-FFF2-40B4-BE49-F238E27FC236}">
                <a16:creationId xmlns:a16="http://schemas.microsoft.com/office/drawing/2014/main" id="{43146DC7-A846-41D5-AD38-D5F2AC8FBC29}"/>
              </a:ext>
            </a:extLst>
          </p:cNvPr>
          <p:cNvGrpSpPr>
            <a:grpSpLocks/>
          </p:cNvGrpSpPr>
          <p:nvPr/>
        </p:nvGrpSpPr>
        <p:grpSpPr bwMode="auto">
          <a:xfrm>
            <a:off x="6423026" y="1876425"/>
            <a:ext cx="1857375" cy="2012950"/>
            <a:chOff x="3990" y="1366"/>
            <a:chExt cx="1170" cy="1268"/>
          </a:xfrm>
        </p:grpSpPr>
        <p:sp>
          <p:nvSpPr>
            <p:cNvPr id="16392" name="Oval 23">
              <a:extLst>
                <a:ext uri="{FF2B5EF4-FFF2-40B4-BE49-F238E27FC236}">
                  <a16:creationId xmlns:a16="http://schemas.microsoft.com/office/drawing/2014/main" id="{4F845DBB-2B37-4139-B38F-B27BA6C1D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1368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393" name="Oval 24">
              <a:extLst>
                <a:ext uri="{FF2B5EF4-FFF2-40B4-BE49-F238E27FC236}">
                  <a16:creationId xmlns:a16="http://schemas.microsoft.com/office/drawing/2014/main" id="{9EAE876A-8C3C-4513-AAD8-B84D2E75B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68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394" name="Oval 25">
              <a:extLst>
                <a:ext uri="{FF2B5EF4-FFF2-40B4-BE49-F238E27FC236}">
                  <a16:creationId xmlns:a16="http://schemas.microsoft.com/office/drawing/2014/main" id="{B49361A9-E221-42D3-89C6-83F728D60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2" y="2424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395" name="Oval 26">
              <a:extLst>
                <a:ext uri="{FF2B5EF4-FFF2-40B4-BE49-F238E27FC236}">
                  <a16:creationId xmlns:a16="http://schemas.microsoft.com/office/drawing/2014/main" id="{60ADD8FE-E875-427C-9A16-94AB13C0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" y="2424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6396" name="Line 27">
              <a:extLst>
                <a:ext uri="{FF2B5EF4-FFF2-40B4-BE49-F238E27FC236}">
                  <a16:creationId xmlns:a16="http://schemas.microsoft.com/office/drawing/2014/main" id="{E8817ECE-3360-44B9-A0C2-FD9347901D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4" y="1568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397" name="Line 28">
              <a:extLst>
                <a:ext uri="{FF2B5EF4-FFF2-40B4-BE49-F238E27FC236}">
                  <a16:creationId xmlns:a16="http://schemas.microsoft.com/office/drawing/2014/main" id="{4550D447-1779-42A6-9F14-A3ACA30C5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6" y="1472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398" name="Line 29">
              <a:extLst>
                <a:ext uri="{FF2B5EF4-FFF2-40B4-BE49-F238E27FC236}">
                  <a16:creationId xmlns:a16="http://schemas.microsoft.com/office/drawing/2014/main" id="{DC70BFDC-E283-4273-8CA2-E65556B9A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36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399" name="Line 30">
              <a:extLst>
                <a:ext uri="{FF2B5EF4-FFF2-40B4-BE49-F238E27FC236}">
                  <a16:creationId xmlns:a16="http://schemas.microsoft.com/office/drawing/2014/main" id="{1245CB35-153E-40EC-81A8-3A2381BD6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4" y="2048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400" name="Text Box 31">
              <a:extLst>
                <a:ext uri="{FF2B5EF4-FFF2-40B4-BE49-F238E27FC236}">
                  <a16:creationId xmlns:a16="http://schemas.microsoft.com/office/drawing/2014/main" id="{BB557B2A-47D9-41C4-8C3B-40A9E3C76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" y="136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6401" name="Text Box 32">
              <a:extLst>
                <a:ext uri="{FF2B5EF4-FFF2-40B4-BE49-F238E27FC236}">
                  <a16:creationId xmlns:a16="http://schemas.microsoft.com/office/drawing/2014/main" id="{51FA0612-3A37-4CD7-89DD-8BDD053C7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" y="242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6402" name="Text Box 33">
              <a:extLst>
                <a:ext uri="{FF2B5EF4-FFF2-40B4-BE49-F238E27FC236}">
                  <a16:creationId xmlns:a16="http://schemas.microsoft.com/office/drawing/2014/main" id="{9F34393A-BF64-4698-BF59-A52E02421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4" y="136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6403" name="Text Box 34">
              <a:extLst>
                <a:ext uri="{FF2B5EF4-FFF2-40B4-BE49-F238E27FC236}">
                  <a16:creationId xmlns:a16="http://schemas.microsoft.com/office/drawing/2014/main" id="{6FCA5E49-20FD-4BD5-81A3-5B9901F78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6" y="241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grpSp>
          <p:nvGrpSpPr>
            <p:cNvPr id="16404" name="Group 35">
              <a:extLst>
                <a:ext uri="{FF2B5EF4-FFF2-40B4-BE49-F238E27FC236}">
                  <a16:creationId xmlns:a16="http://schemas.microsoft.com/office/drawing/2014/main" id="{632147AD-3DA8-4907-A620-837369635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2" y="1894"/>
              <a:ext cx="210" cy="212"/>
              <a:chOff x="4926" y="1862"/>
              <a:chExt cx="210" cy="212"/>
            </a:xfrm>
          </p:grpSpPr>
          <p:sp>
            <p:nvSpPr>
              <p:cNvPr id="16405" name="Oval 36">
                <a:extLst>
                  <a:ext uri="{FF2B5EF4-FFF2-40B4-BE49-F238E27FC236}">
                    <a16:creationId xmlns:a16="http://schemas.microsoft.com/office/drawing/2014/main" id="{06BBB292-CA24-45F2-AEA3-60967D5A4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8" y="1872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6406" name="Text Box 37">
                <a:extLst>
                  <a:ext uri="{FF2B5EF4-FFF2-40B4-BE49-F238E27FC236}">
                    <a16:creationId xmlns:a16="http://schemas.microsoft.com/office/drawing/2014/main" id="{A250C204-D68B-4C78-8ECA-CF49F9CE2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26" y="186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178214" name="Rectangle 38">
            <a:extLst>
              <a:ext uri="{FF2B5EF4-FFF2-40B4-BE49-F238E27FC236}">
                <a16:creationId xmlns:a16="http://schemas.microsoft.com/office/drawing/2014/main" id="{81BBB94D-8E14-46DD-A1AD-727ECBB4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4191001"/>
            <a:ext cx="8731541" cy="176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44450" rIns="88900" bIns="44450"/>
          <a:lstStyle>
            <a:lvl1pPr marL="457200" indent="-457200" defTabSz="887413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836613" indent="-265113" defTabSz="88741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162050" indent="-211138" defTabSz="887413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marL="1485900" indent="-209550" defTabSz="887413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1811338" indent="-211138" defTabSz="887413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2685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7257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1829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6401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TW" dirty="0"/>
              <a:t>Properties:</a:t>
            </a:r>
          </a:p>
          <a:p>
            <a:pPr eaLnBrk="1" hangingPunct="1">
              <a:defRPr/>
            </a:pPr>
            <a:r>
              <a:rPr lang="en-US" altLang="zh-TW" dirty="0"/>
              <a:t>A tree on </a:t>
            </a:r>
            <a:r>
              <a:rPr lang="en-US" altLang="zh-TW" dirty="0">
                <a:solidFill>
                  <a:srgbClr val="3333FF"/>
                </a:solidFill>
              </a:rPr>
              <a:t>n</a:t>
            </a:r>
            <a:r>
              <a:rPr lang="en-US" altLang="zh-TW" dirty="0"/>
              <a:t> nodes contains exactly </a:t>
            </a:r>
            <a:r>
              <a:rPr lang="en-US" altLang="zh-TW" dirty="0">
                <a:solidFill>
                  <a:srgbClr val="3333FF"/>
                </a:solidFill>
              </a:rPr>
              <a:t>n</a:t>
            </a:r>
            <a:r>
              <a:rPr lang="en-US" altLang="zh-TW" dirty="0"/>
              <a:t>-1 arcs.</a:t>
            </a:r>
          </a:p>
          <a:p>
            <a:pPr eaLnBrk="1" hangingPunct="1">
              <a:defRPr/>
            </a:pPr>
            <a:r>
              <a:rPr lang="en-US" altLang="zh-TW" dirty="0"/>
              <a:t>A tree has at least two </a:t>
            </a:r>
            <a:r>
              <a:rPr lang="en-US" altLang="zh-TW" dirty="0">
                <a:solidFill>
                  <a:srgbClr val="3333FF"/>
                </a:solidFill>
              </a:rPr>
              <a:t>leaf</a:t>
            </a:r>
            <a:r>
              <a:rPr lang="en-US" altLang="zh-TW" dirty="0"/>
              <a:t> nodes.</a:t>
            </a:r>
          </a:p>
          <a:p>
            <a:pPr eaLnBrk="1" hangingPunct="1">
              <a:defRPr/>
            </a:pPr>
            <a:r>
              <a:rPr lang="en-US" altLang="zh-TW" dirty="0"/>
              <a:t>Every two nodes of a tree are connected by a </a:t>
            </a:r>
            <a:r>
              <a:rPr lang="en-US" altLang="zh-TW" dirty="0">
                <a:solidFill>
                  <a:schemeClr val="folHlink"/>
                </a:solidFill>
              </a:rPr>
              <a:t>unique</a:t>
            </a:r>
            <a:r>
              <a:rPr lang="en-US" altLang="zh-TW" dirty="0"/>
              <a:t> path.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14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096F2981-3D32-4CD6-8449-D28BD039BCBB}"/>
              </a:ext>
            </a:extLst>
          </p:cNvPr>
          <p:cNvSpPr txBox="1"/>
          <p:nvPr/>
        </p:nvSpPr>
        <p:spPr>
          <a:xfrm>
            <a:off x="516443" y="0"/>
            <a:ext cx="9127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solidFill>
                  <a:srgbClr val="000000"/>
                </a:solidFill>
                <a:ea typeface="標楷體" panose="03000509000000000000" pitchFamily="65" charset="-120"/>
              </a:rPr>
              <a:t>ZUVIO </a:t>
            </a:r>
            <a:r>
              <a:rPr lang="zh-TW" altLang="en-US" sz="4400" dirty="0">
                <a:solidFill>
                  <a:srgbClr val="000000"/>
                </a:solidFill>
                <a:ea typeface="標楷體" panose="03000509000000000000" pitchFamily="65" charset="-120"/>
              </a:rPr>
              <a:t>學生版 課程</a:t>
            </a:r>
            <a:r>
              <a:rPr lang="zh-TW" altLang="en-US" sz="4400">
                <a:solidFill>
                  <a:srgbClr val="000000"/>
                </a:solidFill>
                <a:ea typeface="標楷體" panose="03000509000000000000" pitchFamily="65" charset="-120"/>
              </a:rPr>
              <a:t>代碼</a:t>
            </a:r>
            <a:r>
              <a:rPr lang="zh-TW" altLang="en-US" sz="4400">
                <a:solidFill>
                  <a:srgbClr val="FF0000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4400" b="1">
                <a:solidFill>
                  <a:srgbClr val="FF0000"/>
                </a:solidFill>
                <a:ea typeface="標楷體" panose="03000509000000000000" pitchFamily="65" charset="-120"/>
              </a:rPr>
              <a:t>15927124</a:t>
            </a:r>
            <a:endParaRPr lang="zh-TW" altLang="en-US" sz="4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BEE566-88B2-48C1-9F27-E42567DA62E0}"/>
              </a:ext>
            </a:extLst>
          </p:cNvPr>
          <p:cNvSpPr txBox="1"/>
          <p:nvPr/>
        </p:nvSpPr>
        <p:spPr>
          <a:xfrm>
            <a:off x="765640" y="3525666"/>
            <a:ext cx="3964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</a:rPr>
              <a:t>Download/Install this APP</a:t>
            </a:r>
          </a:p>
          <a:p>
            <a:r>
              <a:rPr lang="en-US" altLang="zh-TW" sz="2400" b="1" dirty="0">
                <a:solidFill>
                  <a:srgbClr val="000000"/>
                </a:solidFill>
              </a:rPr>
              <a:t>May use in class quiz</a:t>
            </a:r>
            <a:endParaRPr lang="zh-TW" altLang="en-US" sz="2400" b="1" dirty="0">
              <a:solidFill>
                <a:srgbClr val="00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B63306-2699-4420-9843-B14D4D78076B}"/>
              </a:ext>
            </a:extLst>
          </p:cNvPr>
          <p:cNvSpPr txBox="1"/>
          <p:nvPr/>
        </p:nvSpPr>
        <p:spPr>
          <a:xfrm>
            <a:off x="4729995" y="1824280"/>
            <a:ext cx="5067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/>
              <a:t>Links to moodle</a:t>
            </a:r>
            <a:br>
              <a:rPr lang="en-US" altLang="zh-TW" sz="2800" b="1"/>
            </a:br>
            <a:r>
              <a:rPr lang="en-US" altLang="zh-TW" sz="2800" b="1"/>
              <a:t>https://moodle.ncku.edu.tw/</a:t>
            </a:r>
            <a:endParaRPr lang="zh-TW" altLang="en-US" sz="2800" b="1"/>
          </a:p>
        </p:txBody>
      </p:sp>
      <p:pic>
        <p:nvPicPr>
          <p:cNvPr id="31746" name="Picture 2" descr="http://s01.calm9.com/qrcode/2018-08/DJND30OWK5.png">
            <a:extLst>
              <a:ext uri="{FF2B5EF4-FFF2-40B4-BE49-F238E27FC236}">
                <a16:creationId xmlns:a16="http://schemas.microsoft.com/office/drawing/2014/main" id="{183A1A4C-0A00-4E1A-A0FE-9165C070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35" y="942778"/>
            <a:ext cx="2717112" cy="27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CBE6168-0746-408A-8D1C-77D22E543C4A}"/>
              </a:ext>
            </a:extLst>
          </p:cNvPr>
          <p:cNvSpPr txBox="1"/>
          <p:nvPr/>
        </p:nvSpPr>
        <p:spPr>
          <a:xfrm>
            <a:off x="765640" y="4495800"/>
            <a:ext cx="720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solidFill>
                  <a:srgbClr val="008000"/>
                </a:solidFill>
              </a:rPr>
              <a:t>Recommended 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演算法筆記</a:t>
            </a:r>
            <a:r>
              <a:rPr lang="en-US" altLang="zh-TW" sz="240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2400">
                <a:solidFill>
                  <a:srgbClr val="008000"/>
                </a:solidFill>
              </a:rPr>
              <a:t>http://www.csie.ntnu.edu.tw/~u91029/</a:t>
            </a:r>
          </a:p>
        </p:txBody>
      </p:sp>
    </p:spTree>
    <p:extLst>
      <p:ext uri="{BB962C8B-B14F-4D97-AF65-F5344CB8AC3E}">
        <p14:creationId xmlns:p14="http://schemas.microsoft.com/office/powerpoint/2010/main" val="19587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3">
            <a:extLst>
              <a:ext uri="{FF2B5EF4-FFF2-40B4-BE49-F238E27FC236}">
                <a16:creationId xmlns:a16="http://schemas.microsoft.com/office/drawing/2014/main" id="{3A67F9BF-7BD0-4073-85B6-DE96565BE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B37EEFF8-E489-4B8A-B773-A19CD1037ACD}" type="slidenum">
              <a:rPr lang="zh-TW" altLang="en-US" sz="1400"/>
              <a:pPr/>
              <a:t>20</a:t>
            </a:fld>
            <a:endParaRPr lang="en-US" altLang="zh-TW" sz="1400"/>
          </a:p>
        </p:txBody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5DDCB18-DC54-4B10-8585-22BB24863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Spanning Trees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4F6297F9-8BFF-4074-B828-936686484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5893" y="1143001"/>
            <a:ext cx="9202723" cy="760413"/>
          </a:xfrm>
        </p:spPr>
        <p:txBody>
          <a:bodyPr vert="horz" wrap="square" lIns="88900" tIns="44450" rIns="88900" bIns="44450" numCol="1" anchor="t" anchorCtr="0" compatLnSpc="1">
            <a:prstTxWarp prst="textNoShape">
              <a:avLst/>
            </a:prstTxWarp>
          </a:bodyPr>
          <a:lstStyle/>
          <a:p>
            <a:pPr defTabSz="887413" eaLnBrk="1" hangingPunct="1">
              <a:lnSpc>
                <a:spcPct val="90000"/>
              </a:lnSpc>
              <a:defRPr/>
            </a:pPr>
            <a:r>
              <a:rPr lang="en-US" altLang="zh-TW" dirty="0">
                <a:solidFill>
                  <a:srgbClr val="3333FF"/>
                </a:solidFill>
              </a:rPr>
              <a:t>Spanning Tree</a:t>
            </a:r>
            <a:r>
              <a:rPr lang="en-US" altLang="zh-TW" dirty="0"/>
              <a:t>: A subgraph of a graph which is a </a:t>
            </a:r>
            <a:r>
              <a:rPr lang="en-US" altLang="zh-TW" dirty="0">
                <a:solidFill>
                  <a:schemeClr val="folHlink"/>
                </a:solidFill>
              </a:rPr>
              <a:t>tree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chemeClr val="folHlink"/>
                </a:solidFill>
              </a:rPr>
              <a:t>contains every node</a:t>
            </a:r>
            <a:r>
              <a:rPr lang="en-US" altLang="zh-TW" dirty="0"/>
              <a:t> of the graph. </a:t>
            </a:r>
          </a:p>
        </p:txBody>
      </p:sp>
      <p:grpSp>
        <p:nvGrpSpPr>
          <p:cNvPr id="17413" name="Group 4">
            <a:extLst>
              <a:ext uri="{FF2B5EF4-FFF2-40B4-BE49-F238E27FC236}">
                <a16:creationId xmlns:a16="http://schemas.microsoft.com/office/drawing/2014/main" id="{B1DCD56B-03C2-42A0-8D5F-E669F62AE11F}"/>
              </a:ext>
            </a:extLst>
          </p:cNvPr>
          <p:cNvGrpSpPr>
            <a:grpSpLocks/>
          </p:cNvGrpSpPr>
          <p:nvPr/>
        </p:nvGrpSpPr>
        <p:grpSpPr bwMode="auto">
          <a:xfrm>
            <a:off x="863600" y="2359025"/>
            <a:ext cx="3949700" cy="2012950"/>
            <a:chOff x="888" y="654"/>
            <a:chExt cx="2488" cy="1268"/>
          </a:xfrm>
        </p:grpSpPr>
        <p:sp>
          <p:nvSpPr>
            <p:cNvPr id="17437" name="Oval 5">
              <a:extLst>
                <a:ext uri="{FF2B5EF4-FFF2-40B4-BE49-F238E27FC236}">
                  <a16:creationId xmlns:a16="http://schemas.microsoft.com/office/drawing/2014/main" id="{84FB6044-8580-4E00-B1F9-3E400A368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38" name="Oval 6">
              <a:extLst>
                <a:ext uri="{FF2B5EF4-FFF2-40B4-BE49-F238E27FC236}">
                  <a16:creationId xmlns:a16="http://schemas.microsoft.com/office/drawing/2014/main" id="{1D441C1F-D2D1-4FF0-9A6A-6A75D0307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39" name="Oval 7">
              <a:extLst>
                <a:ext uri="{FF2B5EF4-FFF2-40B4-BE49-F238E27FC236}">
                  <a16:creationId xmlns:a16="http://schemas.microsoft.com/office/drawing/2014/main" id="{3B1BFF77-F19B-4F44-A38C-B88B5DC6A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656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40" name="Oval 8">
              <a:extLst>
                <a:ext uri="{FF2B5EF4-FFF2-40B4-BE49-F238E27FC236}">
                  <a16:creationId xmlns:a16="http://schemas.microsoft.com/office/drawing/2014/main" id="{FAB76B27-3FB1-4967-8A07-1A891169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41" name="Oval 9">
              <a:extLst>
                <a:ext uri="{FF2B5EF4-FFF2-40B4-BE49-F238E27FC236}">
                  <a16:creationId xmlns:a16="http://schemas.microsoft.com/office/drawing/2014/main" id="{249BF0C2-9996-404C-A22C-7560A2280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1712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42" name="Oval 10">
              <a:extLst>
                <a:ext uri="{FF2B5EF4-FFF2-40B4-BE49-F238E27FC236}">
                  <a16:creationId xmlns:a16="http://schemas.microsoft.com/office/drawing/2014/main" id="{31EC7DCE-23F5-4C61-BD27-623FA3668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43" name="Oval 11">
              <a:extLst>
                <a:ext uri="{FF2B5EF4-FFF2-40B4-BE49-F238E27FC236}">
                  <a16:creationId xmlns:a16="http://schemas.microsoft.com/office/drawing/2014/main" id="{3CED2C06-BE9D-49C4-8394-642B08F71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7444" name="Line 12">
              <a:extLst>
                <a:ext uri="{FF2B5EF4-FFF2-40B4-BE49-F238E27FC236}">
                  <a16:creationId xmlns:a16="http://schemas.microsoft.com/office/drawing/2014/main" id="{2747ED50-CE41-4C47-A63E-4F6BBC0EB4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0" y="832"/>
              <a:ext cx="408" cy="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45" name="Line 13">
              <a:extLst>
                <a:ext uri="{FF2B5EF4-FFF2-40B4-BE49-F238E27FC236}">
                  <a16:creationId xmlns:a16="http://schemas.microsoft.com/office/drawing/2014/main" id="{7218642E-7477-4828-B753-763CDE6C1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0" y="1320"/>
              <a:ext cx="39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46" name="Line 14">
              <a:extLst>
                <a:ext uri="{FF2B5EF4-FFF2-40B4-BE49-F238E27FC236}">
                  <a16:creationId xmlns:a16="http://schemas.microsoft.com/office/drawing/2014/main" id="{B1A50C9F-DA5D-41F0-866F-2FC8D90D5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0" y="856"/>
              <a:ext cx="8" cy="8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47" name="Line 15">
              <a:extLst>
                <a:ext uri="{FF2B5EF4-FFF2-40B4-BE49-F238E27FC236}">
                  <a16:creationId xmlns:a16="http://schemas.microsoft.com/office/drawing/2014/main" id="{B77E35D7-9E47-4BE3-B260-C7616DE47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2" y="760"/>
              <a:ext cx="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48" name="Line 16">
              <a:extLst>
                <a:ext uri="{FF2B5EF4-FFF2-40B4-BE49-F238E27FC236}">
                  <a16:creationId xmlns:a16="http://schemas.microsoft.com/office/drawing/2014/main" id="{7CE6249F-252F-4F8C-B5EB-229F74CC79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1824"/>
              <a:ext cx="7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49" name="Line 17">
              <a:extLst>
                <a:ext uri="{FF2B5EF4-FFF2-40B4-BE49-F238E27FC236}">
                  <a16:creationId xmlns:a16="http://schemas.microsoft.com/office/drawing/2014/main" id="{84EE08EB-8383-4C53-BD84-E8E3A3051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1336"/>
              <a:ext cx="5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50" name="Line 18">
              <a:extLst>
                <a:ext uri="{FF2B5EF4-FFF2-40B4-BE49-F238E27FC236}">
                  <a16:creationId xmlns:a16="http://schemas.microsoft.com/office/drawing/2014/main" id="{EED3FC9B-B67C-4132-81DE-534B0B155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4" y="1264"/>
              <a:ext cx="5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51" name="Line 19">
              <a:extLst>
                <a:ext uri="{FF2B5EF4-FFF2-40B4-BE49-F238E27FC236}">
                  <a16:creationId xmlns:a16="http://schemas.microsoft.com/office/drawing/2014/main" id="{475B236A-4A5C-42D4-AD95-1947896FE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768"/>
              <a:ext cx="63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52" name="Line 20">
              <a:extLst>
                <a:ext uri="{FF2B5EF4-FFF2-40B4-BE49-F238E27FC236}">
                  <a16:creationId xmlns:a16="http://schemas.microsoft.com/office/drawing/2014/main" id="{059E7836-1D4C-4132-89C3-5A240CC4D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856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53" name="Line 21">
              <a:extLst>
                <a:ext uri="{FF2B5EF4-FFF2-40B4-BE49-F238E27FC236}">
                  <a16:creationId xmlns:a16="http://schemas.microsoft.com/office/drawing/2014/main" id="{9D80C9BC-DC8D-4FEE-9829-B53052465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4" y="816"/>
              <a:ext cx="728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54" name="Line 22">
              <a:extLst>
                <a:ext uri="{FF2B5EF4-FFF2-40B4-BE49-F238E27FC236}">
                  <a16:creationId xmlns:a16="http://schemas.microsoft.com/office/drawing/2014/main" id="{62DD802D-ACE8-4B0B-A712-01A72BE44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0" y="1336"/>
              <a:ext cx="776" cy="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455" name="Text Box 23">
              <a:extLst>
                <a:ext uri="{FF2B5EF4-FFF2-40B4-BE49-F238E27FC236}">
                  <a16:creationId xmlns:a16="http://schemas.microsoft.com/office/drawing/2014/main" id="{DE883D19-81E8-4CA8-837C-EF0A67DB5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15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7456" name="Text Box 24">
              <a:extLst>
                <a:ext uri="{FF2B5EF4-FFF2-40B4-BE49-F238E27FC236}">
                  <a16:creationId xmlns:a16="http://schemas.microsoft.com/office/drawing/2014/main" id="{EDC876E2-01F9-452B-9F11-2DFC4DE33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6" y="65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7457" name="Text Box 25">
              <a:extLst>
                <a:ext uri="{FF2B5EF4-FFF2-40B4-BE49-F238E27FC236}">
                  <a16:creationId xmlns:a16="http://schemas.microsoft.com/office/drawing/2014/main" id="{E83F67C2-F2D7-42D0-BF73-34AA84031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6" y="171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7458" name="Text Box 26">
              <a:extLst>
                <a:ext uri="{FF2B5EF4-FFF2-40B4-BE49-F238E27FC236}">
                  <a16:creationId xmlns:a16="http://schemas.microsoft.com/office/drawing/2014/main" id="{B8A9AE82-F0BF-45FA-88F4-C97CABB9E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65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7459" name="Text Box 27">
              <a:extLst>
                <a:ext uri="{FF2B5EF4-FFF2-40B4-BE49-F238E27FC236}">
                  <a16:creationId xmlns:a16="http://schemas.microsoft.com/office/drawing/2014/main" id="{DA440FFD-A211-47FA-9C87-A07087E5B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115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7460" name="Text Box 28">
              <a:extLst>
                <a:ext uri="{FF2B5EF4-FFF2-40B4-BE49-F238E27FC236}">
                  <a16:creationId xmlns:a16="http://schemas.microsoft.com/office/drawing/2014/main" id="{BFA2DF73-BA48-4754-8CBB-D913CBB02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" y="170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7461" name="Text Box 29">
              <a:extLst>
                <a:ext uri="{FF2B5EF4-FFF2-40B4-BE49-F238E27FC236}">
                  <a16:creationId xmlns:a16="http://schemas.microsoft.com/office/drawing/2014/main" id="{E4A0C0AD-E280-428E-838E-B2A4A8BB2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15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7414" name="Group 30">
            <a:extLst>
              <a:ext uri="{FF2B5EF4-FFF2-40B4-BE49-F238E27FC236}">
                <a16:creationId xmlns:a16="http://schemas.microsoft.com/office/drawing/2014/main" id="{27B2B741-9704-49A7-8238-D35C7994D1CB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2359025"/>
            <a:ext cx="3949700" cy="2012950"/>
            <a:chOff x="3080" y="1718"/>
            <a:chExt cx="2488" cy="1268"/>
          </a:xfrm>
        </p:grpSpPr>
        <p:sp>
          <p:nvSpPr>
            <p:cNvPr id="17416" name="Oval 31">
              <a:extLst>
                <a:ext uri="{FF2B5EF4-FFF2-40B4-BE49-F238E27FC236}">
                  <a16:creationId xmlns:a16="http://schemas.microsoft.com/office/drawing/2014/main" id="{629819EB-0318-4AF2-AF05-52E874613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744"/>
              <a:ext cx="208" cy="2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7417" name="Group 32">
              <a:extLst>
                <a:ext uri="{FF2B5EF4-FFF2-40B4-BE49-F238E27FC236}">
                  <a16:creationId xmlns:a16="http://schemas.microsoft.com/office/drawing/2014/main" id="{9D5DD115-2C08-40EB-9A44-6CF65FC017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0" y="1718"/>
              <a:ext cx="2488" cy="1268"/>
              <a:chOff x="3088" y="1622"/>
              <a:chExt cx="2488" cy="1268"/>
            </a:xfrm>
          </p:grpSpPr>
          <p:sp>
            <p:nvSpPr>
              <p:cNvPr id="17418" name="Oval 33">
                <a:extLst>
                  <a:ext uri="{FF2B5EF4-FFF2-40B4-BE49-F238E27FC236}">
                    <a16:creationId xmlns:a16="http://schemas.microsoft.com/office/drawing/2014/main" id="{F926D8A5-9859-4AD0-B47F-D5408F8A3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2128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7419" name="Oval 34">
                <a:extLst>
                  <a:ext uri="{FF2B5EF4-FFF2-40B4-BE49-F238E27FC236}">
                    <a16:creationId xmlns:a16="http://schemas.microsoft.com/office/drawing/2014/main" id="{B4F20B17-2B18-4D8A-A87D-C0BF3CE57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2" y="1624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7420" name="Oval 35">
                <a:extLst>
                  <a:ext uri="{FF2B5EF4-FFF2-40B4-BE49-F238E27FC236}">
                    <a16:creationId xmlns:a16="http://schemas.microsoft.com/office/drawing/2014/main" id="{AE48D040-0612-420F-B64E-7A6EE000D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68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7421" name="Oval 36">
                <a:extLst>
                  <a:ext uri="{FF2B5EF4-FFF2-40B4-BE49-F238E27FC236}">
                    <a16:creationId xmlns:a16="http://schemas.microsoft.com/office/drawing/2014/main" id="{FB7B932A-B8A6-47E3-A3F2-D738D62B8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680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7422" name="Oval 37">
                <a:extLst>
                  <a:ext uri="{FF2B5EF4-FFF2-40B4-BE49-F238E27FC236}">
                    <a16:creationId xmlns:a16="http://schemas.microsoft.com/office/drawing/2014/main" id="{CA6D374B-C08E-43E8-B91F-428E7B3A7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8" y="2128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7423" name="Line 38">
                <a:extLst>
                  <a:ext uri="{FF2B5EF4-FFF2-40B4-BE49-F238E27FC236}">
                    <a16:creationId xmlns:a16="http://schemas.microsoft.com/office/drawing/2014/main" id="{B059B9F6-5D15-4F94-BECF-8BCBD8B81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0" y="1800"/>
                <a:ext cx="408" cy="3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4" name="Line 39">
                <a:extLst>
                  <a:ext uri="{FF2B5EF4-FFF2-40B4-BE49-F238E27FC236}">
                    <a16:creationId xmlns:a16="http://schemas.microsoft.com/office/drawing/2014/main" id="{212CCD37-2C16-45B8-A4CA-278E19599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0" y="2288"/>
                <a:ext cx="392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5" name="Line 40">
                <a:extLst>
                  <a:ext uri="{FF2B5EF4-FFF2-40B4-BE49-F238E27FC236}">
                    <a16:creationId xmlns:a16="http://schemas.microsoft.com/office/drawing/2014/main" id="{28524A72-3215-4F00-BBD8-BB0518125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1728"/>
                <a:ext cx="6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6" name="Line 41">
                <a:extLst>
                  <a:ext uri="{FF2B5EF4-FFF2-40B4-BE49-F238E27FC236}">
                    <a16:creationId xmlns:a16="http://schemas.microsoft.com/office/drawing/2014/main" id="{5DED9082-6929-49A4-B320-AD03CA051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6" y="2792"/>
                <a:ext cx="7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7" name="Line 42">
                <a:extLst>
                  <a:ext uri="{FF2B5EF4-FFF2-40B4-BE49-F238E27FC236}">
                    <a16:creationId xmlns:a16="http://schemas.microsoft.com/office/drawing/2014/main" id="{F4B35FE6-2B43-4DE4-8831-3B61C89C5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6" y="2304"/>
                <a:ext cx="584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28" name="Text Box 43">
                <a:extLst>
                  <a:ext uri="{FF2B5EF4-FFF2-40B4-BE49-F238E27FC236}">
                    <a16:creationId xmlns:a16="http://schemas.microsoft.com/office/drawing/2014/main" id="{CA4652D2-3127-4E4F-BEAC-C15FBD5F2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2" y="2126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429" name="Text Box 44">
                <a:extLst>
                  <a:ext uri="{FF2B5EF4-FFF2-40B4-BE49-F238E27FC236}">
                    <a16:creationId xmlns:a16="http://schemas.microsoft.com/office/drawing/2014/main" id="{F8D021CF-92BD-4212-B263-A5918DB703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6" y="162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7430" name="Text Box 45">
                <a:extLst>
                  <a:ext uri="{FF2B5EF4-FFF2-40B4-BE49-F238E27FC236}">
                    <a16:creationId xmlns:a16="http://schemas.microsoft.com/office/drawing/2014/main" id="{EFA425DA-B171-4830-99FA-0296D76A0C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6" y="2678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431" name="Text Box 46">
                <a:extLst>
                  <a:ext uri="{FF2B5EF4-FFF2-40B4-BE49-F238E27FC236}">
                    <a16:creationId xmlns:a16="http://schemas.microsoft.com/office/drawing/2014/main" id="{3209CAC4-D19A-43A5-A5B5-9CD4AD861B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0" y="162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7432" name="Text Box 47">
                <a:extLst>
                  <a:ext uri="{FF2B5EF4-FFF2-40B4-BE49-F238E27FC236}">
                    <a16:creationId xmlns:a16="http://schemas.microsoft.com/office/drawing/2014/main" id="{6C5499DE-3DD6-46FA-81B4-BE4892379B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2" y="2670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7433" name="Text Box 48">
                <a:extLst>
                  <a:ext uri="{FF2B5EF4-FFF2-40B4-BE49-F238E27FC236}">
                    <a16:creationId xmlns:a16="http://schemas.microsoft.com/office/drawing/2014/main" id="{62C3D4B6-22E7-4403-A575-2D80D2BE7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74" y="2118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17434" name="Oval 49">
                <a:extLst>
                  <a:ext uri="{FF2B5EF4-FFF2-40B4-BE49-F238E27FC236}">
                    <a16:creationId xmlns:a16="http://schemas.microsoft.com/office/drawing/2014/main" id="{02374E14-62E3-419F-A3A5-850133C8E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2128"/>
                <a:ext cx="208" cy="20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7435" name="Text Box 50">
                <a:extLst>
                  <a:ext uri="{FF2B5EF4-FFF2-40B4-BE49-F238E27FC236}">
                    <a16:creationId xmlns:a16="http://schemas.microsoft.com/office/drawing/2014/main" id="{D3DEDEC8-3A91-4FFE-AAFD-45FDD444A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6" y="2126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7436" name="Line 51">
                <a:extLst>
                  <a:ext uri="{FF2B5EF4-FFF2-40B4-BE49-F238E27FC236}">
                    <a16:creationId xmlns:a16="http://schemas.microsoft.com/office/drawing/2014/main" id="{9133B230-A38C-41FF-AE9F-92973F8F5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2" y="1824"/>
                <a:ext cx="0" cy="30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179252" name="Rectangle 52">
            <a:extLst>
              <a:ext uri="{FF2B5EF4-FFF2-40B4-BE49-F238E27FC236}">
                <a16:creationId xmlns:a16="http://schemas.microsoft.com/office/drawing/2014/main" id="{E75F4FA0-64F5-4063-A7D3-E12F5C63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07" y="4648200"/>
            <a:ext cx="920272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44450" rIns="88900" bIns="44450"/>
          <a:lstStyle>
            <a:lvl1pPr marL="342900" indent="-342900" defTabSz="887413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722313" indent="-265113" defTabSz="88741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047750" indent="-211138" defTabSz="887413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indent="-209550" defTabSz="887413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1697038" indent="-211138" defTabSz="887413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1542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6114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0686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5258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3333FF"/>
                </a:solidFill>
              </a:rPr>
              <a:t>Forest</a:t>
            </a:r>
            <a:r>
              <a:rPr lang="en-US" altLang="zh-TW" dirty="0"/>
              <a:t>:  A graph that contains </a:t>
            </a:r>
            <a:r>
              <a:rPr lang="en-US" altLang="zh-TW" dirty="0">
                <a:solidFill>
                  <a:schemeClr val="folHlink"/>
                </a:solidFill>
              </a:rPr>
              <a:t>no cycle</a:t>
            </a:r>
            <a:r>
              <a:rPr lang="en-US" altLang="zh-TW" dirty="0"/>
              <a:t> is a forest. </a:t>
            </a:r>
            <a:br>
              <a:rPr lang="en-US" altLang="zh-TW" dirty="0"/>
            </a:br>
            <a:r>
              <a:rPr lang="en-US" altLang="zh-TW" dirty="0"/>
              <a:t>(thus a forest may contains several components which are trees)</a:t>
            </a:r>
          </a:p>
          <a:p>
            <a:pPr eaLnBrk="1" hangingPunct="1">
              <a:defRPr/>
            </a:pPr>
            <a:r>
              <a:rPr lang="en-US" altLang="zh-TW" dirty="0"/>
              <a:t>A forest on </a:t>
            </a:r>
            <a:r>
              <a:rPr lang="en-US" altLang="zh-TW" dirty="0">
                <a:solidFill>
                  <a:srgbClr val="3333FF"/>
                </a:solidFill>
              </a:rPr>
              <a:t>n</a:t>
            </a:r>
            <a:r>
              <a:rPr lang="en-US" altLang="zh-TW" dirty="0"/>
              <a:t> nodes and </a:t>
            </a:r>
            <a:r>
              <a:rPr lang="en-US" altLang="zh-TW" dirty="0">
                <a:solidFill>
                  <a:srgbClr val="3333FF"/>
                </a:solidFill>
              </a:rPr>
              <a:t>k</a:t>
            </a:r>
            <a:r>
              <a:rPr lang="en-US" altLang="zh-TW" dirty="0"/>
              <a:t> components has </a:t>
            </a:r>
            <a:r>
              <a:rPr lang="en-US" altLang="zh-TW" dirty="0">
                <a:solidFill>
                  <a:srgbClr val="3333FF"/>
                </a:solidFill>
              </a:rPr>
              <a:t>n-k</a:t>
            </a:r>
            <a:r>
              <a:rPr lang="en-US" altLang="zh-TW" dirty="0"/>
              <a:t> arcs.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3">
            <a:extLst>
              <a:ext uri="{FF2B5EF4-FFF2-40B4-BE49-F238E27FC236}">
                <a16:creationId xmlns:a16="http://schemas.microsoft.com/office/drawing/2014/main" id="{69BD66F1-6DF5-40C1-A588-1590FCA1B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2B1417E-8E7E-4258-98BC-D92777A6B847}" type="slidenum">
              <a:rPr lang="zh-TW" altLang="en-US" sz="1400"/>
              <a:pPr/>
              <a:t>21</a:t>
            </a:fld>
            <a:endParaRPr lang="en-US" altLang="zh-TW" sz="1400"/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5B2635A1-B076-45A2-A21D-0A042C6AE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Directed Out-Trees and In-Trees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B4C54DF5-C86B-4802-B81E-9D563F968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8305800" cy="1828800"/>
          </a:xfrm>
        </p:spPr>
        <p:txBody>
          <a:bodyPr vert="horz" wrap="square" lIns="88900" tIns="44450" rIns="88900" bIns="44450" numCol="1" anchor="t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Directed-out-tree</a:t>
            </a:r>
            <a:r>
              <a:rPr lang="en-US" altLang="zh-TW"/>
              <a:t>: A tree in which the unique path in the tree </a:t>
            </a:r>
            <a:r>
              <a:rPr lang="en-US" altLang="zh-TW">
                <a:solidFill>
                  <a:schemeClr val="folHlink"/>
                </a:solidFill>
              </a:rPr>
              <a:t>from node s to every other node</a:t>
            </a:r>
            <a:r>
              <a:rPr lang="en-US" altLang="zh-TW"/>
              <a:t> is a directed path.</a:t>
            </a:r>
            <a:endParaRPr lang="en-US" altLang="zh-TW">
              <a:solidFill>
                <a:srgbClr val="3333FF"/>
              </a:solidFill>
            </a:endParaRPr>
          </a:p>
          <a:p>
            <a:pPr defTabSz="887413"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Directed-in-tree</a:t>
            </a:r>
            <a:r>
              <a:rPr lang="en-US" altLang="zh-TW"/>
              <a:t>: A tree in which the unique path in the tree </a:t>
            </a:r>
            <a:r>
              <a:rPr lang="en-US" altLang="zh-TW">
                <a:solidFill>
                  <a:schemeClr val="folHlink"/>
                </a:solidFill>
              </a:rPr>
              <a:t>from any node to node s</a:t>
            </a:r>
            <a:r>
              <a:rPr lang="en-US" altLang="zh-TW"/>
              <a:t> is a directed path.</a:t>
            </a:r>
          </a:p>
        </p:txBody>
      </p:sp>
      <p:grpSp>
        <p:nvGrpSpPr>
          <p:cNvPr id="180228" name="Group 4">
            <a:extLst>
              <a:ext uri="{FF2B5EF4-FFF2-40B4-BE49-F238E27FC236}">
                <a16:creationId xmlns:a16="http://schemas.microsoft.com/office/drawing/2014/main" id="{804FA5AF-0EF6-4426-96F5-C3B35F56AE1D}"/>
              </a:ext>
            </a:extLst>
          </p:cNvPr>
          <p:cNvGrpSpPr>
            <a:grpSpLocks/>
          </p:cNvGrpSpPr>
          <p:nvPr/>
        </p:nvGrpSpPr>
        <p:grpSpPr bwMode="auto">
          <a:xfrm>
            <a:off x="1193801" y="3057525"/>
            <a:ext cx="3222625" cy="3016250"/>
            <a:chOff x="472" y="1358"/>
            <a:chExt cx="2030" cy="1900"/>
          </a:xfrm>
        </p:grpSpPr>
        <p:sp>
          <p:nvSpPr>
            <p:cNvPr id="18463" name="Oval 5">
              <a:extLst>
                <a:ext uri="{FF2B5EF4-FFF2-40B4-BE49-F238E27FC236}">
                  <a16:creationId xmlns:a16="http://schemas.microsoft.com/office/drawing/2014/main" id="{9AACB17A-7C7A-4152-8340-DC79017A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2512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64" name="Oval 6">
              <a:extLst>
                <a:ext uri="{FF2B5EF4-FFF2-40B4-BE49-F238E27FC236}">
                  <a16:creationId xmlns:a16="http://schemas.microsoft.com/office/drawing/2014/main" id="{8C622779-0669-40AC-8FF6-7CB482FC6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2472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65" name="Oval 7">
              <a:extLst>
                <a:ext uri="{FF2B5EF4-FFF2-40B4-BE49-F238E27FC236}">
                  <a16:creationId xmlns:a16="http://schemas.microsoft.com/office/drawing/2014/main" id="{9D4969C4-9CD4-412E-A136-F84E884C0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944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66" name="Oval 8">
              <a:extLst>
                <a:ext uri="{FF2B5EF4-FFF2-40B4-BE49-F238E27FC236}">
                  <a16:creationId xmlns:a16="http://schemas.microsoft.com/office/drawing/2014/main" id="{6A324882-250B-4C20-A2AF-C7CAC4E7F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3048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67" name="Oval 9">
              <a:extLst>
                <a:ext uri="{FF2B5EF4-FFF2-40B4-BE49-F238E27FC236}">
                  <a16:creationId xmlns:a16="http://schemas.microsoft.com/office/drawing/2014/main" id="{3CA51CE6-56DA-4BC3-8A17-2665647CC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3032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68" name="Oval 10">
              <a:extLst>
                <a:ext uri="{FF2B5EF4-FFF2-40B4-BE49-F238E27FC236}">
                  <a16:creationId xmlns:a16="http://schemas.microsoft.com/office/drawing/2014/main" id="{9A78F302-497B-47E6-8153-0641F46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360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69" name="Oval 11">
              <a:extLst>
                <a:ext uri="{FF2B5EF4-FFF2-40B4-BE49-F238E27FC236}">
                  <a16:creationId xmlns:a16="http://schemas.microsoft.com/office/drawing/2014/main" id="{B9123C30-3CA9-441F-BC0D-4DCB5D277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360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70" name="Text Box 12">
              <a:extLst>
                <a:ext uri="{FF2B5EF4-FFF2-40B4-BE49-F238E27FC236}">
                  <a16:creationId xmlns:a16="http://schemas.microsoft.com/office/drawing/2014/main" id="{1221C42F-36ED-41AD-8659-F6C04CF28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" y="251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8471" name="Text Box 13">
              <a:extLst>
                <a:ext uri="{FF2B5EF4-FFF2-40B4-BE49-F238E27FC236}">
                  <a16:creationId xmlns:a16="http://schemas.microsoft.com/office/drawing/2014/main" id="{CF7C04CD-04C7-4C37-BB9C-398F1D618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" y="247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8472" name="Text Box 14">
              <a:extLst>
                <a:ext uri="{FF2B5EF4-FFF2-40B4-BE49-F238E27FC236}">
                  <a16:creationId xmlns:a16="http://schemas.microsoft.com/office/drawing/2014/main" id="{B251CDC4-DD39-48DD-B33A-115D369FE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193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8473" name="Text Box 15">
              <a:extLst>
                <a:ext uri="{FF2B5EF4-FFF2-40B4-BE49-F238E27FC236}">
                  <a16:creationId xmlns:a16="http://schemas.microsoft.com/office/drawing/2014/main" id="{A3D85835-A4F2-4DA8-9492-6BEC5BB14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304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8474" name="Text Box 16">
              <a:extLst>
                <a:ext uri="{FF2B5EF4-FFF2-40B4-BE49-F238E27FC236}">
                  <a16:creationId xmlns:a16="http://schemas.microsoft.com/office/drawing/2014/main" id="{5DCA528D-4A04-4B78-96B9-B44DBCAD8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303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8475" name="Text Box 17">
              <a:extLst>
                <a:ext uri="{FF2B5EF4-FFF2-40B4-BE49-F238E27FC236}">
                  <a16:creationId xmlns:a16="http://schemas.microsoft.com/office/drawing/2014/main" id="{66BDC5C6-E265-409A-8EBC-01705B1A2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0" y="235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grpSp>
          <p:nvGrpSpPr>
            <p:cNvPr id="18476" name="Group 18">
              <a:extLst>
                <a:ext uri="{FF2B5EF4-FFF2-40B4-BE49-F238E27FC236}">
                  <a16:creationId xmlns:a16="http://schemas.microsoft.com/office/drawing/2014/main" id="{0DA12F64-BF37-469D-97C3-AB4DB55B0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2" y="1920"/>
              <a:ext cx="214" cy="218"/>
              <a:chOff x="2232" y="1888"/>
              <a:chExt cx="214" cy="218"/>
            </a:xfrm>
          </p:grpSpPr>
          <p:sp>
            <p:nvSpPr>
              <p:cNvPr id="18485" name="Oval 19">
                <a:extLst>
                  <a:ext uri="{FF2B5EF4-FFF2-40B4-BE49-F238E27FC236}">
                    <a16:creationId xmlns:a16="http://schemas.microsoft.com/office/drawing/2014/main" id="{4C01DE3D-CA8F-4219-9613-99D54227F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2" y="1888"/>
                <a:ext cx="214" cy="20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8486" name="Text Box 20">
                <a:extLst>
                  <a:ext uri="{FF2B5EF4-FFF2-40B4-BE49-F238E27FC236}">
                    <a16:creationId xmlns:a16="http://schemas.microsoft.com/office/drawing/2014/main" id="{EF58D461-68C1-4E9C-8B26-6CB3436B01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6" y="1894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7</a:t>
                </a:r>
              </a:p>
            </p:txBody>
          </p:sp>
        </p:grpSp>
        <p:sp>
          <p:nvSpPr>
            <p:cNvPr id="18477" name="Text Box 21">
              <a:extLst>
                <a:ext uri="{FF2B5EF4-FFF2-40B4-BE49-F238E27FC236}">
                  <a16:creationId xmlns:a16="http://schemas.microsoft.com/office/drawing/2014/main" id="{E568A8F5-2DEB-4D18-ADC4-851FE0251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0" y="135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8478" name="Line 22">
              <a:extLst>
                <a:ext uri="{FF2B5EF4-FFF2-40B4-BE49-F238E27FC236}">
                  <a16:creationId xmlns:a16="http://schemas.microsoft.com/office/drawing/2014/main" id="{3E7624D1-EA95-4B04-9A59-31D9F961C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" y="2616"/>
              <a:ext cx="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79" name="Line 23">
              <a:extLst>
                <a:ext uri="{FF2B5EF4-FFF2-40B4-BE49-F238E27FC236}">
                  <a16:creationId xmlns:a16="http://schemas.microsoft.com/office/drawing/2014/main" id="{A04E568F-08CB-487F-AC74-DF1F5E13E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8" y="2632"/>
              <a:ext cx="31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80" name="Line 24">
              <a:extLst>
                <a:ext uri="{FF2B5EF4-FFF2-40B4-BE49-F238E27FC236}">
                  <a16:creationId xmlns:a16="http://schemas.microsoft.com/office/drawing/2014/main" id="{DD83B501-19E0-48C0-8A30-60166249A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0" y="2104"/>
              <a:ext cx="280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81" name="Line 25">
              <a:extLst>
                <a:ext uri="{FF2B5EF4-FFF2-40B4-BE49-F238E27FC236}">
                  <a16:creationId xmlns:a16="http://schemas.microsoft.com/office/drawing/2014/main" id="{5E002548-E42E-487A-92A1-75CB4230F9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152"/>
              <a:ext cx="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82" name="Line 26">
              <a:extLst>
                <a:ext uri="{FF2B5EF4-FFF2-40B4-BE49-F238E27FC236}">
                  <a16:creationId xmlns:a16="http://schemas.microsoft.com/office/drawing/2014/main" id="{983B25F5-32A2-4DB5-B752-DAF5C77AC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0" y="2040"/>
              <a:ext cx="4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83" name="Line 27">
              <a:extLst>
                <a:ext uri="{FF2B5EF4-FFF2-40B4-BE49-F238E27FC236}">
                  <a16:creationId xmlns:a16="http://schemas.microsoft.com/office/drawing/2014/main" id="{3726311F-B67B-4EEB-8C40-622870F3D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112"/>
              <a:ext cx="488" cy="3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84" name="Line 28">
              <a:extLst>
                <a:ext uri="{FF2B5EF4-FFF2-40B4-BE49-F238E27FC236}">
                  <a16:creationId xmlns:a16="http://schemas.microsoft.com/office/drawing/2014/main" id="{45B8FB22-805E-4EBF-94B4-D155D6EA3E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4" y="1520"/>
              <a:ext cx="456" cy="4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80253" name="Group 29">
            <a:extLst>
              <a:ext uri="{FF2B5EF4-FFF2-40B4-BE49-F238E27FC236}">
                <a16:creationId xmlns:a16="http://schemas.microsoft.com/office/drawing/2014/main" id="{1F09C0C9-784F-407A-A29D-AB390A63F826}"/>
              </a:ext>
            </a:extLst>
          </p:cNvPr>
          <p:cNvGrpSpPr>
            <a:grpSpLocks/>
          </p:cNvGrpSpPr>
          <p:nvPr/>
        </p:nvGrpSpPr>
        <p:grpSpPr bwMode="auto">
          <a:xfrm>
            <a:off x="5257801" y="2905125"/>
            <a:ext cx="3222625" cy="3016250"/>
            <a:chOff x="3072" y="1830"/>
            <a:chExt cx="2030" cy="1900"/>
          </a:xfrm>
        </p:grpSpPr>
        <p:sp>
          <p:nvSpPr>
            <p:cNvPr id="18439" name="Oval 30">
              <a:extLst>
                <a:ext uri="{FF2B5EF4-FFF2-40B4-BE49-F238E27FC236}">
                  <a16:creationId xmlns:a16="http://schemas.microsoft.com/office/drawing/2014/main" id="{730B1F7A-E83D-4A6C-84F8-16BD16655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984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0" name="Oval 31">
              <a:extLst>
                <a:ext uri="{FF2B5EF4-FFF2-40B4-BE49-F238E27FC236}">
                  <a16:creationId xmlns:a16="http://schemas.microsoft.com/office/drawing/2014/main" id="{CA2A515D-6776-4D8F-B54A-1A3DC07AE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2944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1" name="Oval 32">
              <a:extLst>
                <a:ext uri="{FF2B5EF4-FFF2-40B4-BE49-F238E27FC236}">
                  <a16:creationId xmlns:a16="http://schemas.microsoft.com/office/drawing/2014/main" id="{E240E338-EC5D-4ECB-ADA1-EFB40AC99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" y="2416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2" name="Oval 33">
              <a:extLst>
                <a:ext uri="{FF2B5EF4-FFF2-40B4-BE49-F238E27FC236}">
                  <a16:creationId xmlns:a16="http://schemas.microsoft.com/office/drawing/2014/main" id="{F1A78F9C-7F5B-4E59-8EE6-AF05CA65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3520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3" name="Oval 34">
              <a:extLst>
                <a:ext uri="{FF2B5EF4-FFF2-40B4-BE49-F238E27FC236}">
                  <a16:creationId xmlns:a16="http://schemas.microsoft.com/office/drawing/2014/main" id="{3D70E396-CBED-42C4-92A7-9E6E81189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3504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4" name="Oval 35">
              <a:extLst>
                <a:ext uri="{FF2B5EF4-FFF2-40B4-BE49-F238E27FC236}">
                  <a16:creationId xmlns:a16="http://schemas.microsoft.com/office/drawing/2014/main" id="{50239DBE-B16A-437D-8103-151306A7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" y="2832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5" name="Oval 36">
              <a:extLst>
                <a:ext uri="{FF2B5EF4-FFF2-40B4-BE49-F238E27FC236}">
                  <a16:creationId xmlns:a16="http://schemas.microsoft.com/office/drawing/2014/main" id="{EFAD5199-62D2-4B34-A5CD-C0649EC17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1832"/>
              <a:ext cx="214" cy="208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8446" name="Text Box 37">
              <a:extLst>
                <a:ext uri="{FF2B5EF4-FFF2-40B4-BE49-F238E27FC236}">
                  <a16:creationId xmlns:a16="http://schemas.microsoft.com/office/drawing/2014/main" id="{A36DEBA7-925D-42DA-9FDD-E19736F45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6" y="298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8447" name="Text Box 38">
              <a:extLst>
                <a:ext uri="{FF2B5EF4-FFF2-40B4-BE49-F238E27FC236}">
                  <a16:creationId xmlns:a16="http://schemas.microsoft.com/office/drawing/2014/main" id="{9996160D-FD27-4363-9687-B8EBAE92B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294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8448" name="Text Box 39">
              <a:extLst>
                <a:ext uri="{FF2B5EF4-FFF2-40B4-BE49-F238E27FC236}">
                  <a16:creationId xmlns:a16="http://schemas.microsoft.com/office/drawing/2014/main" id="{5E192B5F-9352-4A7E-BEA5-B89546971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8" y="240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8449" name="Text Box 40">
              <a:extLst>
                <a:ext uri="{FF2B5EF4-FFF2-40B4-BE49-F238E27FC236}">
                  <a16:creationId xmlns:a16="http://schemas.microsoft.com/office/drawing/2014/main" id="{08762C71-9AC8-4BC7-A095-5D21D3E08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" y="351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8450" name="Text Box 41">
              <a:extLst>
                <a:ext uri="{FF2B5EF4-FFF2-40B4-BE49-F238E27FC236}">
                  <a16:creationId xmlns:a16="http://schemas.microsoft.com/office/drawing/2014/main" id="{45A94ABD-2054-4CC8-B199-05552A569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4" y="350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18451" name="Text Box 42">
              <a:extLst>
                <a:ext uri="{FF2B5EF4-FFF2-40B4-BE49-F238E27FC236}">
                  <a16:creationId xmlns:a16="http://schemas.microsoft.com/office/drawing/2014/main" id="{FD7C37BA-2308-4157-9066-5F4BEDCA6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" y="283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6</a:t>
              </a:r>
            </a:p>
          </p:txBody>
        </p:sp>
        <p:grpSp>
          <p:nvGrpSpPr>
            <p:cNvPr id="18452" name="Group 43">
              <a:extLst>
                <a:ext uri="{FF2B5EF4-FFF2-40B4-BE49-F238E27FC236}">
                  <a16:creationId xmlns:a16="http://schemas.microsoft.com/office/drawing/2014/main" id="{CD19FEAF-3B7C-4A51-85B3-670C3DBB80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" y="2392"/>
              <a:ext cx="214" cy="218"/>
              <a:chOff x="2232" y="1888"/>
              <a:chExt cx="214" cy="218"/>
            </a:xfrm>
          </p:grpSpPr>
          <p:sp>
            <p:nvSpPr>
              <p:cNvPr id="18461" name="Oval 44">
                <a:extLst>
                  <a:ext uri="{FF2B5EF4-FFF2-40B4-BE49-F238E27FC236}">
                    <a16:creationId xmlns:a16="http://schemas.microsoft.com/office/drawing/2014/main" id="{8AED4F0F-F91E-4E4A-B8BA-FC49127FD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2" y="1888"/>
                <a:ext cx="214" cy="20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18462" name="Text Box 45">
                <a:extLst>
                  <a:ext uri="{FF2B5EF4-FFF2-40B4-BE49-F238E27FC236}">
                    <a16:creationId xmlns:a16="http://schemas.microsoft.com/office/drawing/2014/main" id="{9A6360D0-E214-4F52-BACA-BCF15032A4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6" y="1894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en-US" altLang="zh-TW" sz="1600" b="1">
                    <a:latin typeface="Arial" panose="020B0604020202020204" pitchFamily="34" charset="0"/>
                  </a:rPr>
                  <a:t>7</a:t>
                </a:r>
              </a:p>
            </p:txBody>
          </p:sp>
        </p:grpSp>
        <p:sp>
          <p:nvSpPr>
            <p:cNvPr id="18453" name="Text Box 46">
              <a:extLst>
                <a:ext uri="{FF2B5EF4-FFF2-40B4-BE49-F238E27FC236}">
                  <a16:creationId xmlns:a16="http://schemas.microsoft.com/office/drawing/2014/main" id="{3E8D274C-9FA5-4335-ABD2-8BA0A14B9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" y="183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8454" name="Line 47">
              <a:extLst>
                <a:ext uri="{FF2B5EF4-FFF2-40B4-BE49-F238E27FC236}">
                  <a16:creationId xmlns:a16="http://schemas.microsoft.com/office/drawing/2014/main" id="{08471227-B895-40C6-8D03-1E8577AED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0" y="3088"/>
              <a:ext cx="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5" name="Line 48">
              <a:extLst>
                <a:ext uri="{FF2B5EF4-FFF2-40B4-BE49-F238E27FC236}">
                  <a16:creationId xmlns:a16="http://schemas.microsoft.com/office/drawing/2014/main" id="{E3971E82-52FE-4B47-90EE-4DACC14E8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8" y="3104"/>
              <a:ext cx="312" cy="4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6" name="Line 49">
              <a:extLst>
                <a:ext uri="{FF2B5EF4-FFF2-40B4-BE49-F238E27FC236}">
                  <a16:creationId xmlns:a16="http://schemas.microsoft.com/office/drawing/2014/main" id="{11EF03BB-916F-437F-ADF6-A1151276A8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0" y="2576"/>
              <a:ext cx="280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7" name="Line 50">
              <a:extLst>
                <a:ext uri="{FF2B5EF4-FFF2-40B4-BE49-F238E27FC236}">
                  <a16:creationId xmlns:a16="http://schemas.microsoft.com/office/drawing/2014/main" id="{D5E0D07F-F8B6-4B19-A947-C014335CB9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4" y="3624"/>
              <a:ext cx="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8" name="Line 51">
              <a:extLst>
                <a:ext uri="{FF2B5EF4-FFF2-40B4-BE49-F238E27FC236}">
                  <a16:creationId xmlns:a16="http://schemas.microsoft.com/office/drawing/2014/main" id="{8BBFB478-CD9E-44D2-9857-88251DF94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" y="2512"/>
              <a:ext cx="4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9" name="Line 52">
              <a:extLst>
                <a:ext uri="{FF2B5EF4-FFF2-40B4-BE49-F238E27FC236}">
                  <a16:creationId xmlns:a16="http://schemas.microsoft.com/office/drawing/2014/main" id="{9AAB2DE3-838C-47B6-829A-FD9562D7F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6" y="2584"/>
              <a:ext cx="488" cy="3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60" name="Line 53">
              <a:extLst>
                <a:ext uri="{FF2B5EF4-FFF2-40B4-BE49-F238E27FC236}">
                  <a16:creationId xmlns:a16="http://schemas.microsoft.com/office/drawing/2014/main" id="{17FAE6EA-668A-49E5-AA73-74A116764D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4" y="1992"/>
              <a:ext cx="456" cy="4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2">
            <a:extLst>
              <a:ext uri="{FF2B5EF4-FFF2-40B4-BE49-F238E27FC236}">
                <a16:creationId xmlns:a16="http://schemas.microsoft.com/office/drawing/2014/main" id="{11E32B2D-2B69-495E-A070-7AD4BEF02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CD6ADE2-4901-4E70-8481-674601226960}" type="slidenum">
              <a:rPr lang="zh-TW" altLang="en-US" sz="1400"/>
              <a:pPr/>
              <a:t>22</a:t>
            </a:fld>
            <a:endParaRPr lang="en-US" altLang="zh-TW" sz="1400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460FA6C-E7B6-4514-9C3B-2FB3DB3E4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52401"/>
            <a:ext cx="7772400" cy="708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Back to the Bridges of Koenigsberg</a:t>
            </a:r>
          </a:p>
        </p:txBody>
      </p:sp>
      <p:grpSp>
        <p:nvGrpSpPr>
          <p:cNvPr id="20484" name="Group 78">
            <a:extLst>
              <a:ext uri="{FF2B5EF4-FFF2-40B4-BE49-F238E27FC236}">
                <a16:creationId xmlns:a16="http://schemas.microsoft.com/office/drawing/2014/main" id="{F578C400-8F70-4319-ADBA-FC1B46FD8C57}"/>
              </a:ext>
            </a:extLst>
          </p:cNvPr>
          <p:cNvGrpSpPr>
            <a:grpSpLocks/>
          </p:cNvGrpSpPr>
          <p:nvPr/>
        </p:nvGrpSpPr>
        <p:grpSpPr bwMode="auto">
          <a:xfrm>
            <a:off x="3657601" y="1143001"/>
            <a:ext cx="1843088" cy="2386013"/>
            <a:chOff x="1392" y="768"/>
            <a:chExt cx="1161" cy="1503"/>
          </a:xfrm>
        </p:grpSpPr>
        <p:sp>
          <p:nvSpPr>
            <p:cNvPr id="20502" name="Oval 33">
              <a:extLst>
                <a:ext uri="{FF2B5EF4-FFF2-40B4-BE49-F238E27FC236}">
                  <a16:creationId xmlns:a16="http://schemas.microsoft.com/office/drawing/2014/main" id="{7FC583E7-F7A2-44D7-A355-7290CF34C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844"/>
              <a:ext cx="216" cy="21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0503" name="Rectangle 34">
              <a:extLst>
                <a:ext uri="{FF2B5EF4-FFF2-40B4-BE49-F238E27FC236}">
                  <a16:creationId xmlns:a16="http://schemas.microsoft.com/office/drawing/2014/main" id="{857867F7-117C-45F9-8312-0AF77E4F1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" y="888"/>
              <a:ext cx="81" cy="1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solidFill>
                    <a:srgbClr val="000000"/>
                  </a:solidFill>
                  <a:latin typeface="Geneva"/>
                </a:rPr>
                <a:t>2</a:t>
              </a:r>
              <a:endParaRPr lang="en-US" altLang="zh-TW" sz="1800" b="1"/>
            </a:p>
          </p:txBody>
        </p:sp>
        <p:sp>
          <p:nvSpPr>
            <p:cNvPr id="20504" name="Oval 35">
              <a:extLst>
                <a:ext uri="{FF2B5EF4-FFF2-40B4-BE49-F238E27FC236}">
                  <a16:creationId xmlns:a16="http://schemas.microsoft.com/office/drawing/2014/main" id="{BBDBC26D-EF19-472B-A320-69396A824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1460"/>
              <a:ext cx="216" cy="21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0505" name="Rectangle 36">
              <a:extLst>
                <a:ext uri="{FF2B5EF4-FFF2-40B4-BE49-F238E27FC236}">
                  <a16:creationId xmlns:a16="http://schemas.microsoft.com/office/drawing/2014/main" id="{A878CE73-3E8C-42F3-A263-E8F4AD424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04"/>
              <a:ext cx="81" cy="1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solidFill>
                    <a:srgbClr val="000000"/>
                  </a:solidFill>
                  <a:latin typeface="Geneva"/>
                </a:rPr>
                <a:t>3</a:t>
              </a:r>
              <a:endParaRPr lang="en-US" altLang="zh-TW" sz="1800" b="1"/>
            </a:p>
          </p:txBody>
        </p:sp>
        <p:sp>
          <p:nvSpPr>
            <p:cNvPr id="20506" name="Oval 37">
              <a:extLst>
                <a:ext uri="{FF2B5EF4-FFF2-40B4-BE49-F238E27FC236}">
                  <a16:creationId xmlns:a16="http://schemas.microsoft.com/office/drawing/2014/main" id="{2B9F8AE2-5B31-4D90-A8FD-853DBA164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1460"/>
              <a:ext cx="216" cy="21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0507" name="Rectangle 38">
              <a:extLst>
                <a:ext uri="{FF2B5EF4-FFF2-40B4-BE49-F238E27FC236}">
                  <a16:creationId xmlns:a16="http://schemas.microsoft.com/office/drawing/2014/main" id="{EA8A6626-D256-4195-B8B2-F5A970D86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1504"/>
              <a:ext cx="81" cy="1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solidFill>
                    <a:srgbClr val="000000"/>
                  </a:solidFill>
                  <a:latin typeface="Geneva"/>
                </a:rPr>
                <a:t>4</a:t>
              </a:r>
              <a:endParaRPr lang="en-US" altLang="zh-TW" sz="1800" b="1"/>
            </a:p>
          </p:txBody>
        </p:sp>
        <p:sp>
          <p:nvSpPr>
            <p:cNvPr id="20508" name="Oval 39">
              <a:extLst>
                <a:ext uri="{FF2B5EF4-FFF2-40B4-BE49-F238E27FC236}">
                  <a16:creationId xmlns:a16="http://schemas.microsoft.com/office/drawing/2014/main" id="{CB60839C-9C1E-4B52-9766-3D47654BD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844"/>
              <a:ext cx="216" cy="21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0509" name="Rectangle 40">
              <a:extLst>
                <a:ext uri="{FF2B5EF4-FFF2-40B4-BE49-F238E27FC236}">
                  <a16:creationId xmlns:a16="http://schemas.microsoft.com/office/drawing/2014/main" id="{0D8143BB-4D91-458C-A1F1-876B5DA77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888"/>
              <a:ext cx="81" cy="1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solidFill>
                    <a:srgbClr val="000000"/>
                  </a:solidFill>
                  <a:latin typeface="Geneva"/>
                </a:rPr>
                <a:t>1</a:t>
              </a:r>
              <a:endParaRPr lang="en-US" altLang="zh-TW" sz="1800" b="1"/>
            </a:p>
          </p:txBody>
        </p:sp>
        <p:sp>
          <p:nvSpPr>
            <p:cNvPr id="20510" name="Arc 41">
              <a:extLst>
                <a:ext uri="{FF2B5EF4-FFF2-40B4-BE49-F238E27FC236}">
                  <a16:creationId xmlns:a16="http://schemas.microsoft.com/office/drawing/2014/main" id="{6EFB4EFE-9B27-4C2D-A6F0-285DF767C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904"/>
              <a:ext cx="120" cy="97"/>
            </a:xfrm>
            <a:custGeom>
              <a:avLst/>
              <a:gdLst>
                <a:gd name="T0" fmla="*/ 10 w 21600"/>
                <a:gd name="T1" fmla="*/ 97 h 17384"/>
                <a:gd name="T2" fmla="*/ 10 w 21600"/>
                <a:gd name="T3" fmla="*/ 0 h 17384"/>
                <a:gd name="T4" fmla="*/ 120 w 21600"/>
                <a:gd name="T5" fmla="*/ 49 h 173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84" fill="none" extrusionOk="0">
                  <a:moveTo>
                    <a:pt x="1826" y="17383"/>
                  </a:moveTo>
                  <a:cubicBezTo>
                    <a:pt x="621" y="14644"/>
                    <a:pt x="0" y="11684"/>
                    <a:pt x="0" y="8692"/>
                  </a:cubicBezTo>
                  <a:cubicBezTo>
                    <a:pt x="-1" y="5699"/>
                    <a:pt x="621" y="2739"/>
                    <a:pt x="1826" y="0"/>
                  </a:cubicBezTo>
                </a:path>
                <a:path w="21600" h="17384" stroke="0" extrusionOk="0">
                  <a:moveTo>
                    <a:pt x="1826" y="17383"/>
                  </a:moveTo>
                  <a:cubicBezTo>
                    <a:pt x="621" y="14644"/>
                    <a:pt x="0" y="11684"/>
                    <a:pt x="0" y="8692"/>
                  </a:cubicBezTo>
                  <a:cubicBezTo>
                    <a:pt x="-1" y="5699"/>
                    <a:pt x="621" y="2739"/>
                    <a:pt x="1826" y="0"/>
                  </a:cubicBezTo>
                  <a:lnTo>
                    <a:pt x="21600" y="8692"/>
                  </a:lnTo>
                  <a:lnTo>
                    <a:pt x="1826" y="173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1" name="Line 42">
              <a:extLst>
                <a:ext uri="{FF2B5EF4-FFF2-40B4-BE49-F238E27FC236}">
                  <a16:creationId xmlns:a16="http://schemas.microsoft.com/office/drawing/2014/main" id="{27E2DC87-7CEA-4E0E-9FDE-B00AACD23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4" y="952"/>
              <a:ext cx="54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2" name="Arc 43">
              <a:extLst>
                <a:ext uri="{FF2B5EF4-FFF2-40B4-BE49-F238E27FC236}">
                  <a16:creationId xmlns:a16="http://schemas.microsoft.com/office/drawing/2014/main" id="{E4A12476-1706-4D7B-9DDF-65E875973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" y="1528"/>
              <a:ext cx="120" cy="97"/>
            </a:xfrm>
            <a:custGeom>
              <a:avLst/>
              <a:gdLst>
                <a:gd name="T0" fmla="*/ 10 w 21600"/>
                <a:gd name="T1" fmla="*/ 97 h 17384"/>
                <a:gd name="T2" fmla="*/ 10 w 21600"/>
                <a:gd name="T3" fmla="*/ 0 h 17384"/>
                <a:gd name="T4" fmla="*/ 120 w 21600"/>
                <a:gd name="T5" fmla="*/ 49 h 173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84" fill="none" extrusionOk="0">
                  <a:moveTo>
                    <a:pt x="1826" y="17383"/>
                  </a:moveTo>
                  <a:cubicBezTo>
                    <a:pt x="621" y="14644"/>
                    <a:pt x="0" y="11684"/>
                    <a:pt x="0" y="8692"/>
                  </a:cubicBezTo>
                  <a:cubicBezTo>
                    <a:pt x="-1" y="5699"/>
                    <a:pt x="621" y="2739"/>
                    <a:pt x="1826" y="0"/>
                  </a:cubicBezTo>
                </a:path>
                <a:path w="21600" h="17384" stroke="0" extrusionOk="0">
                  <a:moveTo>
                    <a:pt x="1826" y="17383"/>
                  </a:moveTo>
                  <a:cubicBezTo>
                    <a:pt x="621" y="14644"/>
                    <a:pt x="0" y="11684"/>
                    <a:pt x="0" y="8692"/>
                  </a:cubicBezTo>
                  <a:cubicBezTo>
                    <a:pt x="-1" y="5699"/>
                    <a:pt x="621" y="2739"/>
                    <a:pt x="1826" y="0"/>
                  </a:cubicBezTo>
                  <a:lnTo>
                    <a:pt x="21600" y="8692"/>
                  </a:lnTo>
                  <a:lnTo>
                    <a:pt x="1826" y="173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3" name="Line 44">
              <a:extLst>
                <a:ext uri="{FF2B5EF4-FFF2-40B4-BE49-F238E27FC236}">
                  <a16:creationId xmlns:a16="http://schemas.microsoft.com/office/drawing/2014/main" id="{510EFAAD-D57D-4C52-9E75-F8C7E5354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1576"/>
              <a:ext cx="5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4" name="Arc 45">
              <a:extLst>
                <a:ext uri="{FF2B5EF4-FFF2-40B4-BE49-F238E27FC236}">
                  <a16:creationId xmlns:a16="http://schemas.microsoft.com/office/drawing/2014/main" id="{DEA57BD9-FE16-49AE-AD56-B55CE8047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1328"/>
              <a:ext cx="97" cy="120"/>
            </a:xfrm>
            <a:custGeom>
              <a:avLst/>
              <a:gdLst>
                <a:gd name="T0" fmla="*/ 0 w 17384"/>
                <a:gd name="T1" fmla="*/ 10 h 21600"/>
                <a:gd name="T2" fmla="*/ 97 w 17384"/>
                <a:gd name="T3" fmla="*/ 10 h 21600"/>
                <a:gd name="T4" fmla="*/ 49 w 17384"/>
                <a:gd name="T5" fmla="*/ 12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84" h="21600" fill="none" extrusionOk="0">
                  <a:moveTo>
                    <a:pt x="0" y="1826"/>
                  </a:moveTo>
                  <a:cubicBezTo>
                    <a:pt x="2739" y="621"/>
                    <a:pt x="5699" y="-1"/>
                    <a:pt x="8692" y="0"/>
                  </a:cubicBezTo>
                  <a:cubicBezTo>
                    <a:pt x="11684" y="0"/>
                    <a:pt x="14644" y="621"/>
                    <a:pt x="17383" y="1826"/>
                  </a:cubicBezTo>
                </a:path>
                <a:path w="17384" h="21600" stroke="0" extrusionOk="0">
                  <a:moveTo>
                    <a:pt x="0" y="1826"/>
                  </a:moveTo>
                  <a:cubicBezTo>
                    <a:pt x="2739" y="621"/>
                    <a:pt x="5699" y="-1"/>
                    <a:pt x="8692" y="0"/>
                  </a:cubicBezTo>
                  <a:cubicBezTo>
                    <a:pt x="11684" y="0"/>
                    <a:pt x="14644" y="621"/>
                    <a:pt x="17383" y="1826"/>
                  </a:cubicBezTo>
                  <a:lnTo>
                    <a:pt x="8692" y="21600"/>
                  </a:lnTo>
                  <a:lnTo>
                    <a:pt x="0" y="1826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5" name="Line 46">
              <a:extLst>
                <a:ext uri="{FF2B5EF4-FFF2-40B4-BE49-F238E27FC236}">
                  <a16:creationId xmlns:a16="http://schemas.microsoft.com/office/drawing/2014/main" id="{6F328AF4-1256-46A3-A1B6-FC3AD31F9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1048"/>
              <a:ext cx="1" cy="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6" name="Arc 47">
              <a:extLst>
                <a:ext uri="{FF2B5EF4-FFF2-40B4-BE49-F238E27FC236}">
                  <a16:creationId xmlns:a16="http://schemas.microsoft.com/office/drawing/2014/main" id="{68E216E6-0D24-4050-9391-DB087C4A6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1336"/>
              <a:ext cx="97" cy="120"/>
            </a:xfrm>
            <a:custGeom>
              <a:avLst/>
              <a:gdLst>
                <a:gd name="T0" fmla="*/ 0 w 17384"/>
                <a:gd name="T1" fmla="*/ 10 h 21600"/>
                <a:gd name="T2" fmla="*/ 97 w 17384"/>
                <a:gd name="T3" fmla="*/ 10 h 21600"/>
                <a:gd name="T4" fmla="*/ 49 w 17384"/>
                <a:gd name="T5" fmla="*/ 12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84" h="21600" fill="none" extrusionOk="0">
                  <a:moveTo>
                    <a:pt x="0" y="1826"/>
                  </a:moveTo>
                  <a:cubicBezTo>
                    <a:pt x="2739" y="621"/>
                    <a:pt x="5699" y="-1"/>
                    <a:pt x="8692" y="0"/>
                  </a:cubicBezTo>
                  <a:cubicBezTo>
                    <a:pt x="11684" y="0"/>
                    <a:pt x="14644" y="621"/>
                    <a:pt x="17383" y="1826"/>
                  </a:cubicBezTo>
                </a:path>
                <a:path w="17384" h="21600" stroke="0" extrusionOk="0">
                  <a:moveTo>
                    <a:pt x="0" y="1826"/>
                  </a:moveTo>
                  <a:cubicBezTo>
                    <a:pt x="2739" y="621"/>
                    <a:pt x="5699" y="-1"/>
                    <a:pt x="8692" y="0"/>
                  </a:cubicBezTo>
                  <a:cubicBezTo>
                    <a:pt x="11684" y="0"/>
                    <a:pt x="14644" y="621"/>
                    <a:pt x="17383" y="1826"/>
                  </a:cubicBezTo>
                  <a:lnTo>
                    <a:pt x="8692" y="21600"/>
                  </a:lnTo>
                  <a:lnTo>
                    <a:pt x="0" y="1826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7" name="Line 48">
              <a:extLst>
                <a:ext uri="{FF2B5EF4-FFF2-40B4-BE49-F238E27FC236}">
                  <a16:creationId xmlns:a16="http://schemas.microsoft.com/office/drawing/2014/main" id="{61A4000D-A42D-4C6A-8B86-B13165B8D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1064"/>
              <a:ext cx="1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8" name="Arc 49">
              <a:extLst>
                <a:ext uri="{FF2B5EF4-FFF2-40B4-BE49-F238E27FC236}">
                  <a16:creationId xmlns:a16="http://schemas.microsoft.com/office/drawing/2014/main" id="{1DCC76F4-5D56-44A9-AFE1-3B4B05B6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" y="1008"/>
              <a:ext cx="118" cy="103"/>
            </a:xfrm>
            <a:custGeom>
              <a:avLst/>
              <a:gdLst>
                <a:gd name="T0" fmla="*/ 56 w 21205"/>
                <a:gd name="T1" fmla="*/ 103 h 18522"/>
                <a:gd name="T2" fmla="*/ 0 w 21205"/>
                <a:gd name="T3" fmla="*/ 23 h 18522"/>
                <a:gd name="T4" fmla="*/ 118 w 21205"/>
                <a:gd name="T5" fmla="*/ 0 h 1852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205" h="18522" fill="none" extrusionOk="0">
                  <a:moveTo>
                    <a:pt x="10092" y="18521"/>
                  </a:moveTo>
                  <a:cubicBezTo>
                    <a:pt x="4835" y="15368"/>
                    <a:pt x="1166" y="10129"/>
                    <a:pt x="-1" y="4111"/>
                  </a:cubicBezTo>
                </a:path>
                <a:path w="21205" h="18522" stroke="0" extrusionOk="0">
                  <a:moveTo>
                    <a:pt x="10092" y="18521"/>
                  </a:moveTo>
                  <a:cubicBezTo>
                    <a:pt x="4835" y="15368"/>
                    <a:pt x="1166" y="10129"/>
                    <a:pt x="-1" y="4111"/>
                  </a:cubicBezTo>
                  <a:lnTo>
                    <a:pt x="21205" y="0"/>
                  </a:lnTo>
                  <a:lnTo>
                    <a:pt x="10092" y="18521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9" name="Line 50">
              <a:extLst>
                <a:ext uri="{FF2B5EF4-FFF2-40B4-BE49-F238E27FC236}">
                  <a16:creationId xmlns:a16="http://schemas.microsoft.com/office/drawing/2014/main" id="{9F7F859D-371F-4215-824B-6C2EB0768F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2" y="1064"/>
              <a:ext cx="608" cy="4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0" name="Rectangle 51">
              <a:extLst>
                <a:ext uri="{FF2B5EF4-FFF2-40B4-BE49-F238E27FC236}">
                  <a16:creationId xmlns:a16="http://schemas.microsoft.com/office/drawing/2014/main" id="{5170F749-B090-4508-BB31-8D185881B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128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Geneva"/>
                </a:rPr>
                <a:t>a</a:t>
              </a:r>
              <a:endParaRPr lang="en-US" altLang="zh-TW" sz="1800" b="1"/>
            </a:p>
          </p:txBody>
        </p:sp>
        <p:sp>
          <p:nvSpPr>
            <p:cNvPr id="20521" name="Rectangle 52">
              <a:extLst>
                <a:ext uri="{FF2B5EF4-FFF2-40B4-BE49-F238E27FC236}">
                  <a16:creationId xmlns:a16="http://schemas.microsoft.com/office/drawing/2014/main" id="{97C68899-7ACB-4813-9AAA-8197BA668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768"/>
              <a:ext cx="8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Geneva"/>
                </a:rPr>
                <a:t>b</a:t>
              </a:r>
              <a:endParaRPr lang="en-US" altLang="zh-TW" sz="1800" b="1"/>
            </a:p>
          </p:txBody>
        </p:sp>
        <p:sp>
          <p:nvSpPr>
            <p:cNvPr id="20522" name="Rectangle 53">
              <a:extLst>
                <a:ext uri="{FF2B5EF4-FFF2-40B4-BE49-F238E27FC236}">
                  <a16:creationId xmlns:a16="http://schemas.microsoft.com/office/drawing/2014/main" id="{385EEB18-58A7-4B93-9DC4-A2E7DD48E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111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Geneva"/>
                </a:rPr>
                <a:t>c</a:t>
              </a:r>
              <a:endParaRPr lang="en-US" altLang="zh-TW" sz="1800" b="1"/>
            </a:p>
          </p:txBody>
        </p:sp>
        <p:sp>
          <p:nvSpPr>
            <p:cNvPr id="20523" name="Rectangle 54">
              <a:extLst>
                <a:ext uri="{FF2B5EF4-FFF2-40B4-BE49-F238E27FC236}">
                  <a16:creationId xmlns:a16="http://schemas.microsoft.com/office/drawing/2014/main" id="{C280D720-8CBE-464C-8116-4970EA83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560"/>
              <a:ext cx="8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Geneva"/>
                </a:rPr>
                <a:t>d</a:t>
              </a:r>
              <a:endParaRPr lang="en-US" altLang="zh-TW" sz="1800" b="1"/>
            </a:p>
          </p:txBody>
        </p:sp>
        <p:sp>
          <p:nvSpPr>
            <p:cNvPr id="20524" name="Rectangle 55">
              <a:extLst>
                <a:ext uri="{FF2B5EF4-FFF2-40B4-BE49-F238E27FC236}">
                  <a16:creationId xmlns:a16="http://schemas.microsoft.com/office/drawing/2014/main" id="{1EE693D8-2BFB-4125-8785-8E9945B72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19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800" b="1">
                  <a:latin typeface="Geneva"/>
                </a:rPr>
                <a:t>e</a:t>
              </a:r>
              <a:endParaRPr lang="en-US" altLang="zh-TW" sz="1800" b="1"/>
            </a:p>
          </p:txBody>
        </p:sp>
        <p:grpSp>
          <p:nvGrpSpPr>
            <p:cNvPr id="20525" name="Group 56">
              <a:extLst>
                <a:ext uri="{FF2B5EF4-FFF2-40B4-BE49-F238E27FC236}">
                  <a16:creationId xmlns:a16="http://schemas.microsoft.com/office/drawing/2014/main" id="{558F7C13-5496-4735-9C3F-86A6F2B7E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016"/>
              <a:ext cx="356" cy="255"/>
              <a:chOff x="1660" y="2088"/>
              <a:chExt cx="356" cy="255"/>
            </a:xfrm>
          </p:grpSpPr>
          <p:sp>
            <p:nvSpPr>
              <p:cNvPr id="20528" name="Oval 57">
                <a:extLst>
                  <a:ext uri="{FF2B5EF4-FFF2-40B4-BE49-F238E27FC236}">
                    <a16:creationId xmlns:a16="http://schemas.microsoft.com/office/drawing/2014/main" id="{294CF306-0CBE-4A02-BBF4-A963EA884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2088"/>
                <a:ext cx="216" cy="216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Aft>
                    <a:spcPct val="15000"/>
                  </a:spcAft>
                </a:pPr>
                <a:endParaRPr lang="zh-TW" altLang="en-US"/>
              </a:p>
            </p:txBody>
          </p:sp>
          <p:sp>
            <p:nvSpPr>
              <p:cNvPr id="20529" name="Text Box 58">
                <a:extLst>
                  <a:ext uri="{FF2B5EF4-FFF2-40B4-BE49-F238E27FC236}">
                    <a16:creationId xmlns:a16="http://schemas.microsoft.com/office/drawing/2014/main" id="{4ED87A16-7095-4F41-91A4-1E177C4EA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211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sz="1800" b="1"/>
                  <a:t>5</a:t>
                </a:r>
              </a:p>
            </p:txBody>
          </p:sp>
        </p:grpSp>
        <p:sp>
          <p:nvSpPr>
            <p:cNvPr id="20526" name="Line 59">
              <a:extLst>
                <a:ext uri="{FF2B5EF4-FFF2-40B4-BE49-F238E27FC236}">
                  <a16:creationId xmlns:a16="http://schemas.microsoft.com/office/drawing/2014/main" id="{3715D438-04A8-4202-BDFB-25D9B82B7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1680"/>
              <a:ext cx="288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7" name="Line 60">
              <a:extLst>
                <a:ext uri="{FF2B5EF4-FFF2-40B4-BE49-F238E27FC236}">
                  <a16:creationId xmlns:a16="http://schemas.microsoft.com/office/drawing/2014/main" id="{81E99E3F-1BE0-4384-97DB-E51705D4B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4" y="1680"/>
              <a:ext cx="288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4749" name="Text Box 61">
            <a:extLst>
              <a:ext uri="{FF2B5EF4-FFF2-40B4-BE49-F238E27FC236}">
                <a16:creationId xmlns:a16="http://schemas.microsoft.com/office/drawing/2014/main" id="{0A5F76A9-3309-493E-AE0A-BD43F2ED9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810000"/>
            <a:ext cx="86106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solidFill>
                  <a:srgbClr val="FF0000"/>
                </a:solidFill>
                <a:latin typeface="Arial" panose="020B0604020202020204" pitchFamily="34" charset="0"/>
              </a:rPr>
              <a:t> Walks</a:t>
            </a:r>
            <a:r>
              <a:rPr lang="en-US" altLang="zh-TW" b="1">
                <a:latin typeface="Arial" panose="020B0604020202020204" pitchFamily="34" charset="0"/>
              </a:rPr>
              <a:t> are paths that can repeat nodes and arcs</a:t>
            </a:r>
          </a:p>
        </p:txBody>
      </p:sp>
      <p:sp>
        <p:nvSpPr>
          <p:cNvPr id="114750" name="Text Box 62">
            <a:extLst>
              <a:ext uri="{FF2B5EF4-FFF2-40B4-BE49-F238E27FC236}">
                <a16:creationId xmlns:a16="http://schemas.microsoft.com/office/drawing/2014/main" id="{3204A849-FAFF-46B6-BE54-0D33EDC0B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267200"/>
            <a:ext cx="86106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latin typeface="Arial" panose="020B0604020202020204" pitchFamily="34" charset="0"/>
              </a:rPr>
              <a:t> Example of a </a:t>
            </a:r>
            <a:r>
              <a:rPr lang="en-US" altLang="zh-TW" b="1">
                <a:solidFill>
                  <a:srgbClr val="FF0000"/>
                </a:solidFill>
                <a:latin typeface="Arial" panose="020B0604020202020204" pitchFamily="34" charset="0"/>
              </a:rPr>
              <a:t>directed walk</a:t>
            </a:r>
            <a:r>
              <a:rPr lang="en-US" altLang="zh-TW" b="1">
                <a:latin typeface="Arial" panose="020B0604020202020204" pitchFamily="34" charset="0"/>
              </a:rPr>
              <a:t>:   1-2-3-5-4-2-3-5</a:t>
            </a:r>
          </a:p>
        </p:txBody>
      </p:sp>
      <p:sp>
        <p:nvSpPr>
          <p:cNvPr id="114751" name="Line 63">
            <a:extLst>
              <a:ext uri="{FF2B5EF4-FFF2-40B4-BE49-F238E27FC236}">
                <a16:creationId xmlns:a16="http://schemas.microsoft.com/office/drawing/2014/main" id="{FA5180F5-C9EA-4716-8C64-3AACED915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600200"/>
            <a:ext cx="0" cy="60960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2" name="Line 64">
            <a:extLst>
              <a:ext uri="{FF2B5EF4-FFF2-40B4-BE49-F238E27FC236}">
                <a16:creationId xmlns:a16="http://schemas.microsoft.com/office/drawing/2014/main" id="{6A7FBFFB-1E57-4F65-9B07-ACE142B9D0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2590800"/>
            <a:ext cx="457200" cy="53340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3" name="Line 65">
            <a:extLst>
              <a:ext uri="{FF2B5EF4-FFF2-40B4-BE49-F238E27FC236}">
                <a16:creationId xmlns:a16="http://schemas.microsoft.com/office/drawing/2014/main" id="{7448F45E-E1DC-4709-A2D5-0C3DE2391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1447800"/>
            <a:ext cx="1066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4" name="Line 66">
            <a:extLst>
              <a:ext uri="{FF2B5EF4-FFF2-40B4-BE49-F238E27FC236}">
                <a16:creationId xmlns:a16="http://schemas.microsoft.com/office/drawing/2014/main" id="{6903EB73-521C-4DC7-B69B-7A4F44B928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62400" y="2590800"/>
            <a:ext cx="457200" cy="685800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5" name="Line 67">
            <a:extLst>
              <a:ext uri="{FF2B5EF4-FFF2-40B4-BE49-F238E27FC236}">
                <a16:creationId xmlns:a16="http://schemas.microsoft.com/office/drawing/2014/main" id="{4B422703-631A-4E07-AA9F-D537D0FBCF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1524000"/>
            <a:ext cx="1066800" cy="762000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6" name="Line 68">
            <a:extLst>
              <a:ext uri="{FF2B5EF4-FFF2-40B4-BE49-F238E27FC236}">
                <a16:creationId xmlns:a16="http://schemas.microsoft.com/office/drawing/2014/main" id="{B6B21152-B7F3-470F-AE81-F1605704C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600200"/>
            <a:ext cx="0" cy="60960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7" name="Line 69">
            <a:extLst>
              <a:ext uri="{FF2B5EF4-FFF2-40B4-BE49-F238E27FC236}">
                <a16:creationId xmlns:a16="http://schemas.microsoft.com/office/drawing/2014/main" id="{F445C165-7B30-4811-BE9E-5F8BB3F928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2590800"/>
            <a:ext cx="457200" cy="533400"/>
          </a:xfrm>
          <a:prstGeom prst="line">
            <a:avLst/>
          </a:prstGeom>
          <a:noFill/>
          <a:ln w="57150" cap="sq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4758" name="Text Box 70">
            <a:extLst>
              <a:ext uri="{FF2B5EF4-FFF2-40B4-BE49-F238E27FC236}">
                <a16:creationId xmlns:a16="http://schemas.microsoft.com/office/drawing/2014/main" id="{91E90397-6443-4CA7-87A9-5C326412E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24400"/>
            <a:ext cx="86106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latin typeface="Arial" panose="020B0604020202020204" pitchFamily="34" charset="0"/>
              </a:rPr>
              <a:t> A walk is </a:t>
            </a:r>
            <a:r>
              <a:rPr lang="en-US" altLang="zh-TW" b="1">
                <a:solidFill>
                  <a:srgbClr val="FF0000"/>
                </a:solidFill>
                <a:latin typeface="Arial" panose="020B0604020202020204" pitchFamily="34" charset="0"/>
              </a:rPr>
              <a:t>closed</a:t>
            </a:r>
            <a:r>
              <a:rPr lang="en-US" altLang="zh-TW" b="1">
                <a:latin typeface="Arial" panose="020B0604020202020204" pitchFamily="34" charset="0"/>
              </a:rPr>
              <a:t> if its first and last nodes are the same.</a:t>
            </a:r>
          </a:p>
        </p:txBody>
      </p:sp>
      <p:sp>
        <p:nvSpPr>
          <p:cNvPr id="114759" name="Text Box 71">
            <a:extLst>
              <a:ext uri="{FF2B5EF4-FFF2-40B4-BE49-F238E27FC236}">
                <a16:creationId xmlns:a16="http://schemas.microsoft.com/office/drawing/2014/main" id="{2E317B7E-D83C-4F9D-9291-82DEFC3A9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81601"/>
            <a:ext cx="8610600" cy="83099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latin typeface="Arial" panose="020B0604020202020204" pitchFamily="34" charset="0"/>
              </a:rPr>
              <a:t> A </a:t>
            </a:r>
            <a:r>
              <a:rPr lang="en-US" altLang="zh-TW" b="1">
                <a:solidFill>
                  <a:srgbClr val="FF0000"/>
                </a:solidFill>
                <a:latin typeface="Arial" panose="020B0604020202020204" pitchFamily="34" charset="0"/>
              </a:rPr>
              <a:t>closed walk</a:t>
            </a:r>
            <a:r>
              <a:rPr lang="en-US" altLang="zh-TW" b="1">
                <a:latin typeface="Arial" panose="020B0604020202020204" pitchFamily="34" charset="0"/>
              </a:rPr>
              <a:t> (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circuit</a:t>
            </a:r>
            <a:r>
              <a:rPr lang="en-US" altLang="zh-TW" b="1">
                <a:latin typeface="Arial" panose="020B0604020202020204" pitchFamily="34" charset="0"/>
              </a:rPr>
              <a:t>) is a cycle except that it can repeat nodes and arcs.</a:t>
            </a:r>
          </a:p>
        </p:txBody>
      </p:sp>
      <p:grpSp>
        <p:nvGrpSpPr>
          <p:cNvPr id="114760" name="Group 72">
            <a:extLst>
              <a:ext uri="{FF2B5EF4-FFF2-40B4-BE49-F238E27FC236}">
                <a16:creationId xmlns:a16="http://schemas.microsoft.com/office/drawing/2014/main" id="{5DB5B8F1-56B8-430B-B547-D931BA2FBA4C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447800"/>
            <a:ext cx="1295400" cy="1828800"/>
            <a:chOff x="3120" y="912"/>
            <a:chExt cx="816" cy="1152"/>
          </a:xfrm>
        </p:grpSpPr>
        <p:sp>
          <p:nvSpPr>
            <p:cNvPr id="20497" name="Line 73">
              <a:extLst>
                <a:ext uri="{FF2B5EF4-FFF2-40B4-BE49-F238E27FC236}">
                  <a16:creationId xmlns:a16="http://schemas.microsoft.com/office/drawing/2014/main" id="{46F3195E-5BF0-4B40-83B5-99A8A7C3B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912"/>
              <a:ext cx="67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8" name="Line 74">
              <a:extLst>
                <a:ext uri="{FF2B5EF4-FFF2-40B4-BE49-F238E27FC236}">
                  <a16:creationId xmlns:a16="http://schemas.microsoft.com/office/drawing/2014/main" id="{456578E4-229A-42DA-AF5E-B185F17AD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1632"/>
              <a:ext cx="288" cy="432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9" name="Line 75">
              <a:extLst>
                <a:ext uri="{FF2B5EF4-FFF2-40B4-BE49-F238E27FC236}">
                  <a16:creationId xmlns:a16="http://schemas.microsoft.com/office/drawing/2014/main" id="{4D6C832D-7CD2-49EC-B76B-25FC41BBD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960"/>
              <a:ext cx="672" cy="48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0" name="Line 76">
              <a:extLst>
                <a:ext uri="{FF2B5EF4-FFF2-40B4-BE49-F238E27FC236}">
                  <a16:creationId xmlns:a16="http://schemas.microsoft.com/office/drawing/2014/main" id="{B796B9B3-4F2A-4CD8-BAB3-4C4FBE50D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008"/>
              <a:ext cx="0" cy="384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1" name="Line 77">
              <a:extLst>
                <a:ext uri="{FF2B5EF4-FFF2-40B4-BE49-F238E27FC236}">
                  <a16:creationId xmlns:a16="http://schemas.microsoft.com/office/drawing/2014/main" id="{B1907D48-CAB2-4397-B161-DAE6E97B24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632"/>
              <a:ext cx="288" cy="336"/>
            </a:xfrm>
            <a:prstGeom prst="line">
              <a:avLst/>
            </a:prstGeom>
            <a:noFill/>
            <a:ln w="571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47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7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47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7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7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47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47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49" grpId="0" animBg="1" autoUpdateAnimBg="0"/>
      <p:bldP spid="114750" grpId="0" animBg="1" autoUpdateAnimBg="0"/>
      <p:bldP spid="114758" grpId="0" animBg="1" autoUpdateAnimBg="0"/>
      <p:bldP spid="114759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3">
            <a:extLst>
              <a:ext uri="{FF2B5EF4-FFF2-40B4-BE49-F238E27FC236}">
                <a16:creationId xmlns:a16="http://schemas.microsoft.com/office/drawing/2014/main" id="{F740AAE4-B75A-4093-AD51-54E6B4697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50EBE03D-BD34-42AA-97A3-64FC1B2A5A1D}" type="slidenum">
              <a:rPr lang="zh-TW" altLang="en-US" sz="1400"/>
              <a:pPr/>
              <a:t>23</a:t>
            </a:fld>
            <a:endParaRPr lang="en-US" altLang="zh-TW" sz="1400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B96EA4EB-94BE-4928-8C65-C4F4CA1C1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8458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The Bridges of Koenigsberg:  Euler 1736</a:t>
            </a:r>
          </a:p>
        </p:txBody>
      </p:sp>
      <p:sp>
        <p:nvSpPr>
          <p:cNvPr id="116747" name="Text Box 11">
            <a:extLst>
              <a:ext uri="{FF2B5EF4-FFF2-40B4-BE49-F238E27FC236}">
                <a16:creationId xmlns:a16="http://schemas.microsoft.com/office/drawing/2014/main" id="{9DEC5D6D-1374-4DAA-9DDC-D7D8E8EE5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029201"/>
            <a:ext cx="7010400" cy="83099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Is there a “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closed walk</a:t>
            </a:r>
            <a:r>
              <a:rPr lang="en-US" altLang="zh-TW" b="1">
                <a:latin typeface="Arial" panose="020B0604020202020204" pitchFamily="34" charset="0"/>
              </a:rPr>
              <a:t>” passing through </a:t>
            </a:r>
            <a:r>
              <a:rPr lang="en-US" altLang="zh-TW" b="1">
                <a:solidFill>
                  <a:srgbClr val="9933FF"/>
                </a:solidFill>
                <a:latin typeface="Arial" panose="020B0604020202020204" pitchFamily="34" charset="0"/>
              </a:rPr>
              <a:t>each arc</a:t>
            </a:r>
            <a:r>
              <a:rPr lang="en-US" altLang="zh-TW" b="1">
                <a:latin typeface="Arial" panose="020B0604020202020204" pitchFamily="34" charset="0"/>
              </a:rPr>
              <a:t> </a:t>
            </a:r>
            <a:r>
              <a:rPr lang="en-US" altLang="zh-TW" b="1">
                <a:solidFill>
                  <a:srgbClr val="9933FF"/>
                </a:solidFill>
                <a:latin typeface="Arial" panose="020B0604020202020204" pitchFamily="34" charset="0"/>
              </a:rPr>
              <a:t>exactly once</a:t>
            </a:r>
            <a:r>
              <a:rPr lang="en-US" altLang="zh-TW" b="1">
                <a:latin typeface="Arial" panose="020B0604020202020204" pitchFamily="34" charset="0"/>
              </a:rPr>
              <a:t>?    </a:t>
            </a:r>
          </a:p>
        </p:txBody>
      </p:sp>
      <p:grpSp>
        <p:nvGrpSpPr>
          <p:cNvPr id="21509" name="Group 31">
            <a:extLst>
              <a:ext uri="{FF2B5EF4-FFF2-40B4-BE49-F238E27FC236}">
                <a16:creationId xmlns:a16="http://schemas.microsoft.com/office/drawing/2014/main" id="{9323D03B-8FD9-4656-BCA5-184AF76410C6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143000"/>
            <a:ext cx="6477000" cy="3798888"/>
            <a:chOff x="720" y="720"/>
            <a:chExt cx="4080" cy="2673"/>
          </a:xfrm>
        </p:grpSpPr>
        <p:sp>
          <p:nvSpPr>
            <p:cNvPr id="21511" name="Rectangle 3">
              <a:extLst>
                <a:ext uri="{FF2B5EF4-FFF2-40B4-BE49-F238E27FC236}">
                  <a16:creationId xmlns:a16="http://schemas.microsoft.com/office/drawing/2014/main" id="{C97D665A-E901-4268-829C-31848C443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720"/>
              <a:ext cx="4080" cy="26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1512" name="Text Box 4">
              <a:extLst>
                <a:ext uri="{FF2B5EF4-FFF2-40B4-BE49-F238E27FC236}">
                  <a16:creationId xmlns:a16="http://schemas.microsoft.com/office/drawing/2014/main" id="{1AC53C45-C35A-4F3D-95FF-18C5FA5A0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305"/>
              <a:ext cx="36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21513" name="Text Box 5">
              <a:extLst>
                <a:ext uri="{FF2B5EF4-FFF2-40B4-BE49-F238E27FC236}">
                  <a16:creationId xmlns:a16="http://schemas.microsoft.com/office/drawing/2014/main" id="{B5FEAB48-6B0B-43A0-8243-45E2C7B9C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1305"/>
              <a:ext cx="36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2</a:t>
              </a:r>
            </a:p>
          </p:txBody>
        </p:sp>
        <p:sp>
          <p:nvSpPr>
            <p:cNvPr id="21514" name="Text Box 6">
              <a:extLst>
                <a:ext uri="{FF2B5EF4-FFF2-40B4-BE49-F238E27FC236}">
                  <a16:creationId xmlns:a16="http://schemas.microsoft.com/office/drawing/2014/main" id="{B5225FE6-7F00-4138-9580-5BAF1FCFD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3" y="1785"/>
              <a:ext cx="36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4</a:t>
              </a:r>
            </a:p>
          </p:txBody>
        </p:sp>
        <p:sp>
          <p:nvSpPr>
            <p:cNvPr id="21515" name="Text Box 7">
              <a:extLst>
                <a:ext uri="{FF2B5EF4-FFF2-40B4-BE49-F238E27FC236}">
                  <a16:creationId xmlns:a16="http://schemas.microsoft.com/office/drawing/2014/main" id="{B92F7935-66F6-4706-A4FD-77EB7D894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305"/>
              <a:ext cx="36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3</a:t>
              </a:r>
            </a:p>
          </p:txBody>
        </p:sp>
        <p:sp>
          <p:nvSpPr>
            <p:cNvPr id="21516" name="Text Box 8">
              <a:extLst>
                <a:ext uri="{FF2B5EF4-FFF2-40B4-BE49-F238E27FC236}">
                  <a16:creationId xmlns:a16="http://schemas.microsoft.com/office/drawing/2014/main" id="{DD4D668F-6044-43DC-962A-2220E98D3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5" y="2843"/>
              <a:ext cx="36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7</a:t>
              </a:r>
            </a:p>
          </p:txBody>
        </p:sp>
        <p:sp>
          <p:nvSpPr>
            <p:cNvPr id="21517" name="Text Box 9">
              <a:extLst>
                <a:ext uri="{FF2B5EF4-FFF2-40B4-BE49-F238E27FC236}">
                  <a16:creationId xmlns:a16="http://schemas.microsoft.com/office/drawing/2014/main" id="{7FEA4B3A-863B-4A59-BE54-431AAD85A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" y="2139"/>
              <a:ext cx="36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6</a:t>
              </a:r>
            </a:p>
          </p:txBody>
        </p:sp>
        <p:sp>
          <p:nvSpPr>
            <p:cNvPr id="21518" name="Text Box 10">
              <a:extLst>
                <a:ext uri="{FF2B5EF4-FFF2-40B4-BE49-F238E27FC236}">
                  <a16:creationId xmlns:a16="http://schemas.microsoft.com/office/drawing/2014/main" id="{C31F7B6D-F03B-4E34-9017-C4BECA92E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160"/>
              <a:ext cx="36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800" b="1">
                  <a:solidFill>
                    <a:srgbClr val="0000FF"/>
                  </a:solidFill>
                </a:rPr>
                <a:t>5</a:t>
              </a:r>
            </a:p>
          </p:txBody>
        </p:sp>
        <p:grpSp>
          <p:nvGrpSpPr>
            <p:cNvPr id="21519" name="Group 12">
              <a:extLst>
                <a:ext uri="{FF2B5EF4-FFF2-40B4-BE49-F238E27FC236}">
                  <a16:creationId xmlns:a16="http://schemas.microsoft.com/office/drawing/2014/main" id="{C89F923F-FA0A-478C-A1E5-8BF9BB6E8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720"/>
              <a:ext cx="624" cy="498"/>
              <a:chOff x="2784" y="720"/>
              <a:chExt cx="624" cy="498"/>
            </a:xfrm>
          </p:grpSpPr>
          <p:sp>
            <p:nvSpPr>
              <p:cNvPr id="21536" name="Text Box 13">
                <a:extLst>
                  <a:ext uri="{FF2B5EF4-FFF2-40B4-BE49-F238E27FC236}">
                    <a16:creationId xmlns:a16="http://schemas.microsoft.com/office/drawing/2014/main" id="{CE8EA8CA-14EC-4455-B6B7-013E6E3F25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" y="767"/>
                <a:ext cx="493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sz="3600" b="1"/>
                  <a:t>A</a:t>
                </a:r>
              </a:p>
            </p:txBody>
          </p:sp>
          <p:sp>
            <p:nvSpPr>
              <p:cNvPr id="21537" name="Oval 14">
                <a:extLst>
                  <a:ext uri="{FF2B5EF4-FFF2-40B4-BE49-F238E27FC236}">
                    <a16:creationId xmlns:a16="http://schemas.microsoft.com/office/drawing/2014/main" id="{82BA151C-E7AA-40A9-A259-E79D18D03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720"/>
                <a:ext cx="528" cy="432"/>
              </a:xfrm>
              <a:prstGeom prst="ellipse">
                <a:avLst/>
              </a:prstGeom>
              <a:noFill/>
              <a:ln w="571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</p:grpSp>
        <p:grpSp>
          <p:nvGrpSpPr>
            <p:cNvPr id="21520" name="Group 15">
              <a:extLst>
                <a:ext uri="{FF2B5EF4-FFF2-40B4-BE49-F238E27FC236}">
                  <a16:creationId xmlns:a16="http://schemas.microsoft.com/office/drawing/2014/main" id="{C5C16AD8-4AED-4903-A8B4-4FA8A4754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872"/>
              <a:ext cx="615" cy="439"/>
              <a:chOff x="3552" y="1872"/>
              <a:chExt cx="615" cy="439"/>
            </a:xfrm>
          </p:grpSpPr>
          <p:sp>
            <p:nvSpPr>
              <p:cNvPr id="21534" name="Text Box 16">
                <a:extLst>
                  <a:ext uri="{FF2B5EF4-FFF2-40B4-BE49-F238E27FC236}">
                    <a16:creationId xmlns:a16="http://schemas.microsoft.com/office/drawing/2014/main" id="{A05CC248-7A8A-4937-BB32-EA44F96D1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4" y="1986"/>
                <a:ext cx="493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b="1"/>
                  <a:t>C</a:t>
                </a:r>
              </a:p>
            </p:txBody>
          </p:sp>
          <p:sp>
            <p:nvSpPr>
              <p:cNvPr id="21535" name="Oval 17">
                <a:extLst>
                  <a:ext uri="{FF2B5EF4-FFF2-40B4-BE49-F238E27FC236}">
                    <a16:creationId xmlns:a16="http://schemas.microsoft.com/office/drawing/2014/main" id="{07E88482-4662-4843-B82F-B48211CAA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872"/>
                <a:ext cx="528" cy="432"/>
              </a:xfrm>
              <a:prstGeom prst="ellipse">
                <a:avLst/>
              </a:prstGeom>
              <a:noFill/>
              <a:ln w="571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</p:grpSp>
        <p:grpSp>
          <p:nvGrpSpPr>
            <p:cNvPr id="21521" name="Group 18">
              <a:extLst>
                <a:ext uri="{FF2B5EF4-FFF2-40B4-BE49-F238E27FC236}">
                  <a16:creationId xmlns:a16="http://schemas.microsoft.com/office/drawing/2014/main" id="{CAF9D741-4E2E-4840-84A7-5A2C46ABAC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2880"/>
              <a:ext cx="637" cy="432"/>
              <a:chOff x="2592" y="2880"/>
              <a:chExt cx="637" cy="432"/>
            </a:xfrm>
          </p:grpSpPr>
          <p:sp>
            <p:nvSpPr>
              <p:cNvPr id="21532" name="Text Box 19">
                <a:extLst>
                  <a:ext uri="{FF2B5EF4-FFF2-40B4-BE49-F238E27FC236}">
                    <a16:creationId xmlns:a16="http://schemas.microsoft.com/office/drawing/2014/main" id="{71D03049-DC27-4B91-A9B5-91195FDF4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2976"/>
                <a:ext cx="493" cy="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b="1"/>
                  <a:t>D</a:t>
                </a:r>
              </a:p>
            </p:txBody>
          </p:sp>
          <p:sp>
            <p:nvSpPr>
              <p:cNvPr id="21533" name="Oval 20">
                <a:extLst>
                  <a:ext uri="{FF2B5EF4-FFF2-40B4-BE49-F238E27FC236}">
                    <a16:creationId xmlns:a16="http://schemas.microsoft.com/office/drawing/2014/main" id="{A82E7FE5-5218-4A21-8487-548CFDBF7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528" cy="432"/>
              </a:xfrm>
              <a:prstGeom prst="ellipse">
                <a:avLst/>
              </a:prstGeom>
              <a:noFill/>
              <a:ln w="571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</p:grpSp>
        <p:grpSp>
          <p:nvGrpSpPr>
            <p:cNvPr id="21522" name="Group 21">
              <a:extLst>
                <a:ext uri="{FF2B5EF4-FFF2-40B4-BE49-F238E27FC236}">
                  <a16:creationId xmlns:a16="http://schemas.microsoft.com/office/drawing/2014/main" id="{E151F288-F429-45B1-8A58-C788B6E296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632"/>
              <a:ext cx="626" cy="432"/>
              <a:chOff x="2064" y="1632"/>
              <a:chExt cx="626" cy="432"/>
            </a:xfrm>
          </p:grpSpPr>
          <p:sp>
            <p:nvSpPr>
              <p:cNvPr id="21530" name="Text Box 22">
                <a:extLst>
                  <a:ext uri="{FF2B5EF4-FFF2-40B4-BE49-F238E27FC236}">
                    <a16:creationId xmlns:a16="http://schemas.microsoft.com/office/drawing/2014/main" id="{C732CF44-B532-4B17-904D-5771FF0ABC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7" y="1706"/>
                <a:ext cx="493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b="1"/>
                  <a:t>B</a:t>
                </a:r>
              </a:p>
            </p:txBody>
          </p:sp>
          <p:sp>
            <p:nvSpPr>
              <p:cNvPr id="21531" name="Oval 23">
                <a:extLst>
                  <a:ext uri="{FF2B5EF4-FFF2-40B4-BE49-F238E27FC236}">
                    <a16:creationId xmlns:a16="http://schemas.microsoft.com/office/drawing/2014/main" id="{E29778D1-1F57-436B-B25A-D92432F24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632"/>
                <a:ext cx="528" cy="432"/>
              </a:xfrm>
              <a:prstGeom prst="ellipse">
                <a:avLst/>
              </a:prstGeom>
              <a:noFill/>
              <a:ln w="571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</p:grpSp>
        <p:cxnSp>
          <p:nvCxnSpPr>
            <p:cNvPr id="21523" name="AutoShape 24">
              <a:extLst>
                <a:ext uri="{FF2B5EF4-FFF2-40B4-BE49-F238E27FC236}">
                  <a16:creationId xmlns:a16="http://schemas.microsoft.com/office/drawing/2014/main" id="{AE851F1C-A94A-4DE9-8D40-FC764C53A77A}"/>
                </a:ext>
              </a:extLst>
            </p:cNvPr>
            <p:cNvCxnSpPr>
              <a:cxnSpLocks noChangeShapeType="1"/>
              <a:stCxn id="21531" idx="1"/>
              <a:endCxn id="21537" idx="2"/>
            </p:cNvCxnSpPr>
            <p:nvPr/>
          </p:nvCxnSpPr>
          <p:spPr bwMode="auto">
            <a:xfrm rot="-5400000">
              <a:off x="2083" y="994"/>
              <a:ext cx="741" cy="625"/>
            </a:xfrm>
            <a:prstGeom prst="curvedConnector2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4" name="AutoShape 25">
              <a:extLst>
                <a:ext uri="{FF2B5EF4-FFF2-40B4-BE49-F238E27FC236}">
                  <a16:creationId xmlns:a16="http://schemas.microsoft.com/office/drawing/2014/main" id="{9DB7FAB1-19FB-410B-9597-B2ED68E204CC}"/>
                </a:ext>
              </a:extLst>
            </p:cNvPr>
            <p:cNvCxnSpPr>
              <a:cxnSpLocks noChangeShapeType="1"/>
              <a:stCxn id="21531" idx="6"/>
              <a:endCxn id="21537" idx="3"/>
            </p:cNvCxnSpPr>
            <p:nvPr/>
          </p:nvCxnSpPr>
          <p:spPr bwMode="auto">
            <a:xfrm flipV="1">
              <a:off x="2610" y="1107"/>
              <a:ext cx="251" cy="741"/>
            </a:xfrm>
            <a:prstGeom prst="curvedConnector2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5" name="AutoShape 26">
              <a:extLst>
                <a:ext uri="{FF2B5EF4-FFF2-40B4-BE49-F238E27FC236}">
                  <a16:creationId xmlns:a16="http://schemas.microsoft.com/office/drawing/2014/main" id="{5FD5B7B6-87AF-493C-B7B1-6FFBCFBD48D7}"/>
                </a:ext>
              </a:extLst>
            </p:cNvPr>
            <p:cNvCxnSpPr>
              <a:cxnSpLocks noChangeShapeType="1"/>
              <a:stCxn id="21531" idx="6"/>
              <a:endCxn id="21533" idx="1"/>
            </p:cNvCxnSpPr>
            <p:nvPr/>
          </p:nvCxnSpPr>
          <p:spPr bwMode="auto">
            <a:xfrm>
              <a:off x="2610" y="1848"/>
              <a:ext cx="59" cy="1077"/>
            </a:xfrm>
            <a:prstGeom prst="curvedConnector2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6" name="AutoShape 27">
              <a:extLst>
                <a:ext uri="{FF2B5EF4-FFF2-40B4-BE49-F238E27FC236}">
                  <a16:creationId xmlns:a16="http://schemas.microsoft.com/office/drawing/2014/main" id="{AD853577-F276-4E78-9EA6-500830EA5A53}"/>
                </a:ext>
              </a:extLst>
            </p:cNvPr>
            <p:cNvCxnSpPr>
              <a:cxnSpLocks noChangeShapeType="1"/>
              <a:stCxn id="21531" idx="6"/>
              <a:endCxn id="21535" idx="1"/>
            </p:cNvCxnSpPr>
            <p:nvPr/>
          </p:nvCxnSpPr>
          <p:spPr bwMode="auto">
            <a:xfrm>
              <a:off x="2610" y="1848"/>
              <a:ext cx="1019" cy="69"/>
            </a:xfrm>
            <a:prstGeom prst="straightConnector1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7" name="AutoShape 28">
              <a:extLst>
                <a:ext uri="{FF2B5EF4-FFF2-40B4-BE49-F238E27FC236}">
                  <a16:creationId xmlns:a16="http://schemas.microsoft.com/office/drawing/2014/main" id="{05D9515A-A528-4265-9C18-8A82A4CBFCA3}"/>
                </a:ext>
              </a:extLst>
            </p:cNvPr>
            <p:cNvCxnSpPr>
              <a:cxnSpLocks noChangeShapeType="1"/>
              <a:stCxn id="21531" idx="4"/>
              <a:endCxn id="21533" idx="2"/>
            </p:cNvCxnSpPr>
            <p:nvPr/>
          </p:nvCxnSpPr>
          <p:spPr bwMode="auto">
            <a:xfrm rot="16200000" flipH="1">
              <a:off x="1944" y="2466"/>
              <a:ext cx="1014" cy="246"/>
            </a:xfrm>
            <a:prstGeom prst="curvedConnector2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8" name="AutoShape 29">
              <a:extLst>
                <a:ext uri="{FF2B5EF4-FFF2-40B4-BE49-F238E27FC236}">
                  <a16:creationId xmlns:a16="http://schemas.microsoft.com/office/drawing/2014/main" id="{70AB03F5-509F-41C3-BEFA-2A08D6109AE9}"/>
                </a:ext>
              </a:extLst>
            </p:cNvPr>
            <p:cNvCxnSpPr>
              <a:cxnSpLocks noChangeShapeType="1"/>
              <a:stCxn id="21533" idx="6"/>
              <a:endCxn id="21535" idx="5"/>
            </p:cNvCxnSpPr>
            <p:nvPr/>
          </p:nvCxnSpPr>
          <p:spPr bwMode="auto">
            <a:xfrm flipV="1">
              <a:off x="3138" y="2259"/>
              <a:ext cx="865" cy="837"/>
            </a:xfrm>
            <a:prstGeom prst="curvedConnector2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9" name="AutoShape 30">
              <a:extLst>
                <a:ext uri="{FF2B5EF4-FFF2-40B4-BE49-F238E27FC236}">
                  <a16:creationId xmlns:a16="http://schemas.microsoft.com/office/drawing/2014/main" id="{066F91A3-05E4-4FC7-A5A8-4D64EC0E63CA}"/>
                </a:ext>
              </a:extLst>
            </p:cNvPr>
            <p:cNvCxnSpPr>
              <a:cxnSpLocks noChangeShapeType="1"/>
              <a:stCxn id="21535" idx="7"/>
              <a:endCxn id="21537" idx="6"/>
            </p:cNvCxnSpPr>
            <p:nvPr/>
          </p:nvCxnSpPr>
          <p:spPr bwMode="auto">
            <a:xfrm rot="5400000" flipH="1">
              <a:off x="3176" y="1090"/>
              <a:ext cx="981" cy="673"/>
            </a:xfrm>
            <a:prstGeom prst="curvedConnector2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6768" name="Text Box 32">
            <a:extLst>
              <a:ext uri="{FF2B5EF4-FFF2-40B4-BE49-F238E27FC236}">
                <a16:creationId xmlns:a16="http://schemas.microsoft.com/office/drawing/2014/main" id="{100E4AAF-298C-47E6-8B45-60084A1B5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791200"/>
            <a:ext cx="70104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Such a walk is called an </a:t>
            </a:r>
            <a:r>
              <a:rPr lang="en-US" altLang="zh-TW" b="1">
                <a:solidFill>
                  <a:srgbClr val="FF0000"/>
                </a:solidFill>
                <a:latin typeface="Arial" panose="020B0604020202020204" pitchFamily="34" charset="0"/>
              </a:rPr>
              <a:t>eulerian circuit</a:t>
            </a:r>
            <a:r>
              <a:rPr lang="en-US" altLang="zh-TW" b="1">
                <a:latin typeface="Arial" panose="020B0604020202020204" pitchFamily="34" charset="0"/>
              </a:rPr>
              <a:t>.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7" grpId="0" animBg="1" autoUpdateAnimBg="0"/>
      <p:bldP spid="116768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編號版面配置區 3">
            <a:extLst>
              <a:ext uri="{FF2B5EF4-FFF2-40B4-BE49-F238E27FC236}">
                <a16:creationId xmlns:a16="http://schemas.microsoft.com/office/drawing/2014/main" id="{7E8173F1-8351-402A-AA76-37E0730C4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93DCBF3-6BFE-40AD-9DFE-7BBD8A9C3945}" type="slidenum">
              <a:rPr lang="zh-TW" altLang="en-US" sz="1400"/>
              <a:pPr/>
              <a:t>24</a:t>
            </a:fld>
            <a:endParaRPr lang="en-US" altLang="zh-TW" sz="1400"/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38554EB2-F565-4114-BF20-5F7FC252D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Hamiltonian Cycles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C4D0BB78-FC59-45E2-BEB2-6375E44E4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A </a:t>
            </a:r>
            <a:r>
              <a:rPr lang="en-US" altLang="zh-TW" i="1" u="sng">
                <a:solidFill>
                  <a:srgbClr val="FF0000"/>
                </a:solidFill>
              </a:rPr>
              <a:t>hamiltonian cycle </a:t>
            </a:r>
            <a:r>
              <a:rPr lang="en-US" altLang="zh-TW"/>
              <a:t>is a cycle that passes through </a:t>
            </a:r>
            <a:r>
              <a:rPr lang="en-US" altLang="zh-TW">
                <a:solidFill>
                  <a:srgbClr val="9933FF"/>
                </a:solidFill>
              </a:rPr>
              <a:t>each node</a:t>
            </a:r>
            <a:r>
              <a:rPr lang="en-US" altLang="zh-TW"/>
              <a:t> of the graph </a:t>
            </a:r>
            <a:r>
              <a:rPr lang="en-US" altLang="zh-TW">
                <a:solidFill>
                  <a:srgbClr val="9933FF"/>
                </a:solidFill>
              </a:rPr>
              <a:t>exactly once</a:t>
            </a:r>
            <a:r>
              <a:rPr lang="en-US" altLang="zh-TW"/>
              <a:t>.</a:t>
            </a:r>
          </a:p>
          <a:p>
            <a:pPr eaLnBrk="1" hangingPunct="1">
              <a:defRPr/>
            </a:pPr>
            <a:endParaRPr lang="en-US" altLang="zh-TW"/>
          </a:p>
          <a:p>
            <a:pPr eaLnBrk="1" hangingPunct="1">
              <a:defRPr/>
            </a:pPr>
            <a:r>
              <a:rPr lang="en-US" altLang="zh-TW"/>
              <a:t>This is often called a </a:t>
            </a:r>
            <a:r>
              <a:rPr lang="en-US" altLang="zh-TW" i="1" u="sng">
                <a:solidFill>
                  <a:srgbClr val="FF0000"/>
                </a:solidFill>
              </a:rPr>
              <a:t>traveling salesman tour</a:t>
            </a:r>
            <a:r>
              <a:rPr lang="en-US" altLang="zh-TW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2">
            <a:extLst>
              <a:ext uri="{FF2B5EF4-FFF2-40B4-BE49-F238E27FC236}">
                <a16:creationId xmlns:a16="http://schemas.microsoft.com/office/drawing/2014/main" id="{29A19343-B21B-4758-A801-ED5B30281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957FDC28-6F0A-498E-A637-01619F05642A}" type="slidenum">
              <a:rPr lang="zh-TW" altLang="en-US" sz="1400"/>
              <a:pPr/>
              <a:t>25</a:t>
            </a:fld>
            <a:endParaRPr lang="en-US" altLang="zh-TW" sz="1400"/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2FB8884-9D3D-46C2-861D-961943CC0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88925"/>
            <a:ext cx="7772400" cy="4889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/>
              <a:t>Hamilton’s Around the World Game</a:t>
            </a:r>
          </a:p>
        </p:txBody>
      </p:sp>
      <p:grpSp>
        <p:nvGrpSpPr>
          <p:cNvPr id="137219" name="Group 3">
            <a:extLst>
              <a:ext uri="{FF2B5EF4-FFF2-40B4-BE49-F238E27FC236}">
                <a16:creationId xmlns:a16="http://schemas.microsoft.com/office/drawing/2014/main" id="{BCD20FA0-2CE8-43C9-AF20-AD660E45316A}"/>
              </a:ext>
            </a:extLst>
          </p:cNvPr>
          <p:cNvGrpSpPr>
            <a:grpSpLocks/>
          </p:cNvGrpSpPr>
          <p:nvPr/>
        </p:nvGrpSpPr>
        <p:grpSpPr bwMode="auto">
          <a:xfrm>
            <a:off x="2936876" y="1844676"/>
            <a:ext cx="3082925" cy="2651125"/>
            <a:chOff x="1632" y="1632"/>
            <a:chExt cx="2112" cy="2016"/>
          </a:xfrm>
        </p:grpSpPr>
        <p:sp>
          <p:nvSpPr>
            <p:cNvPr id="28680" name="Line 4">
              <a:extLst>
                <a:ext uri="{FF2B5EF4-FFF2-40B4-BE49-F238E27FC236}">
                  <a16:creationId xmlns:a16="http://schemas.microsoft.com/office/drawing/2014/main" id="{5159F655-5AE1-45CC-B115-29B071AF9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80"/>
              <a:ext cx="0" cy="33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1" name="Line 5">
              <a:extLst>
                <a:ext uri="{FF2B5EF4-FFF2-40B4-BE49-F238E27FC236}">
                  <a16:creationId xmlns:a16="http://schemas.microsoft.com/office/drawing/2014/main" id="{7DB8FB02-5E06-49F8-B0DA-9BBA9218D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448"/>
              <a:ext cx="288" cy="9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2" name="Line 6">
              <a:extLst>
                <a:ext uri="{FF2B5EF4-FFF2-40B4-BE49-F238E27FC236}">
                  <a16:creationId xmlns:a16="http://schemas.microsoft.com/office/drawing/2014/main" id="{E0701FF0-E8CF-4DB5-9A4E-F27830A9B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400"/>
              <a:ext cx="288" cy="14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3" name="Line 7">
              <a:extLst>
                <a:ext uri="{FF2B5EF4-FFF2-40B4-BE49-F238E27FC236}">
                  <a16:creationId xmlns:a16="http://schemas.microsoft.com/office/drawing/2014/main" id="{7E4C9825-A7B3-429A-AA22-91F6EDB5F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3360"/>
              <a:ext cx="96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4" name="Line 8">
              <a:extLst>
                <a:ext uri="{FF2B5EF4-FFF2-40B4-BE49-F238E27FC236}">
                  <a16:creationId xmlns:a16="http://schemas.microsoft.com/office/drawing/2014/main" id="{36E7A4B3-CC73-4F6E-9E92-B9E67AD31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3360"/>
              <a:ext cx="144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5" name="Line 9">
              <a:extLst>
                <a:ext uri="{FF2B5EF4-FFF2-40B4-BE49-F238E27FC236}">
                  <a16:creationId xmlns:a16="http://schemas.microsoft.com/office/drawing/2014/main" id="{B9239EBA-606B-4414-BE9B-4666DF916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2832"/>
              <a:ext cx="192" cy="4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6" name="Line 10">
              <a:extLst>
                <a:ext uri="{FF2B5EF4-FFF2-40B4-BE49-F238E27FC236}">
                  <a16:creationId xmlns:a16="http://schemas.microsoft.com/office/drawing/2014/main" id="{2B096394-D821-4CD5-95BC-9FC212B1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352"/>
              <a:ext cx="48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7" name="Line 11">
              <a:extLst>
                <a:ext uri="{FF2B5EF4-FFF2-40B4-BE49-F238E27FC236}">
                  <a16:creationId xmlns:a16="http://schemas.microsoft.com/office/drawing/2014/main" id="{8DEE0635-0E90-416A-8001-D3A9A2366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400"/>
              <a:ext cx="192" cy="14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8" name="Line 12">
              <a:extLst>
                <a:ext uri="{FF2B5EF4-FFF2-40B4-BE49-F238E27FC236}">
                  <a16:creationId xmlns:a16="http://schemas.microsoft.com/office/drawing/2014/main" id="{32EB6898-1C23-479F-B0CF-3F26C176A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880"/>
              <a:ext cx="336" cy="4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89" name="Line 13">
              <a:extLst>
                <a:ext uri="{FF2B5EF4-FFF2-40B4-BE49-F238E27FC236}">
                  <a16:creationId xmlns:a16="http://schemas.microsoft.com/office/drawing/2014/main" id="{454CC076-1F11-4E28-87FD-16C382353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072"/>
              <a:ext cx="0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90" name="Freeform 14">
              <a:extLst>
                <a:ext uri="{FF2B5EF4-FFF2-40B4-BE49-F238E27FC236}">
                  <a16:creationId xmlns:a16="http://schemas.microsoft.com/office/drawing/2014/main" id="{4E445FCC-7359-4C48-ACBF-9CF1627D2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64"/>
              <a:ext cx="1392" cy="1248"/>
            </a:xfrm>
            <a:custGeom>
              <a:avLst/>
              <a:gdLst>
                <a:gd name="T0" fmla="*/ 0 w 1392"/>
                <a:gd name="T1" fmla="*/ 528 h 1248"/>
                <a:gd name="T2" fmla="*/ 384 w 1392"/>
                <a:gd name="T3" fmla="*/ 288 h 1248"/>
                <a:gd name="T4" fmla="*/ 672 w 1392"/>
                <a:gd name="T5" fmla="*/ 0 h 1248"/>
                <a:gd name="T6" fmla="*/ 1008 w 1392"/>
                <a:gd name="T7" fmla="*/ 288 h 1248"/>
                <a:gd name="T8" fmla="*/ 1392 w 1392"/>
                <a:gd name="T9" fmla="*/ 480 h 1248"/>
                <a:gd name="T10" fmla="*/ 1248 w 1392"/>
                <a:gd name="T11" fmla="*/ 816 h 1248"/>
                <a:gd name="T12" fmla="*/ 1152 w 1392"/>
                <a:gd name="T13" fmla="*/ 1248 h 1248"/>
                <a:gd name="T14" fmla="*/ 720 w 1392"/>
                <a:gd name="T15" fmla="*/ 1200 h 1248"/>
                <a:gd name="T16" fmla="*/ 288 w 1392"/>
                <a:gd name="T17" fmla="*/ 1248 h 1248"/>
                <a:gd name="T18" fmla="*/ 192 w 1392"/>
                <a:gd name="T19" fmla="*/ 816 h 1248"/>
                <a:gd name="T20" fmla="*/ 0 w 1392"/>
                <a:gd name="T21" fmla="*/ 528 h 12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92" h="1248">
                  <a:moveTo>
                    <a:pt x="0" y="528"/>
                  </a:moveTo>
                  <a:lnTo>
                    <a:pt x="384" y="288"/>
                  </a:lnTo>
                  <a:lnTo>
                    <a:pt x="672" y="0"/>
                  </a:lnTo>
                  <a:lnTo>
                    <a:pt x="1008" y="288"/>
                  </a:lnTo>
                  <a:lnTo>
                    <a:pt x="1392" y="480"/>
                  </a:lnTo>
                  <a:lnTo>
                    <a:pt x="1248" y="816"/>
                  </a:lnTo>
                  <a:lnTo>
                    <a:pt x="1152" y="1248"/>
                  </a:lnTo>
                  <a:lnTo>
                    <a:pt x="720" y="1200"/>
                  </a:lnTo>
                  <a:lnTo>
                    <a:pt x="288" y="1248"/>
                  </a:lnTo>
                  <a:lnTo>
                    <a:pt x="192" y="816"/>
                  </a:lnTo>
                  <a:lnTo>
                    <a:pt x="0" y="528"/>
                  </a:lnTo>
                  <a:close/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691" name="AutoShape 15">
              <a:extLst>
                <a:ext uri="{FF2B5EF4-FFF2-40B4-BE49-F238E27FC236}">
                  <a16:creationId xmlns:a16="http://schemas.microsoft.com/office/drawing/2014/main" id="{29B5AAA5-96E6-48BA-A25C-A91F93693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28"/>
              <a:ext cx="1968" cy="1871"/>
            </a:xfrm>
            <a:prstGeom prst="pentagon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2" name="AutoShape 16">
              <a:extLst>
                <a:ext uri="{FF2B5EF4-FFF2-40B4-BE49-F238E27FC236}">
                  <a16:creationId xmlns:a16="http://schemas.microsoft.com/office/drawing/2014/main" id="{EC0B8D49-FA9F-4D3E-9257-6BB50E65F9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448" y="2592"/>
              <a:ext cx="528" cy="468"/>
            </a:xfrm>
            <a:prstGeom prst="pentagon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3" name="Oval 17">
              <a:extLst>
                <a:ext uri="{FF2B5EF4-FFF2-40B4-BE49-F238E27FC236}">
                  <a16:creationId xmlns:a16="http://schemas.microsoft.com/office/drawing/2014/main" id="{09460BD2-A118-4075-B47F-C9F42868F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400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4" name="Oval 18">
              <a:extLst>
                <a:ext uri="{FF2B5EF4-FFF2-40B4-BE49-F238E27FC236}">
                  <a16:creationId xmlns:a16="http://schemas.microsoft.com/office/drawing/2014/main" id="{C95CA5FD-A606-48B5-B1AF-C47272133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632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5" name="Oval 19">
              <a:extLst>
                <a:ext uri="{FF2B5EF4-FFF2-40B4-BE49-F238E27FC236}">
                  <a16:creationId xmlns:a16="http://schemas.microsoft.com/office/drawing/2014/main" id="{F43E75A3-23C2-4E0A-97D3-3C4BBDD1D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968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6" name="Oval 20">
              <a:extLst>
                <a:ext uri="{FF2B5EF4-FFF2-40B4-BE49-F238E27FC236}">
                  <a16:creationId xmlns:a16="http://schemas.microsoft.com/office/drawing/2014/main" id="{D853650A-BBE3-4DEA-9F0F-6848A1B1A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25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7" name="Oval 21">
              <a:extLst>
                <a:ext uri="{FF2B5EF4-FFF2-40B4-BE49-F238E27FC236}">
                  <a16:creationId xmlns:a16="http://schemas.microsoft.com/office/drawing/2014/main" id="{3A0A85B8-93C0-45A7-B555-19C0DD8EF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8" name="Oval 22">
              <a:extLst>
                <a:ext uri="{FF2B5EF4-FFF2-40B4-BE49-F238E27FC236}">
                  <a16:creationId xmlns:a16="http://schemas.microsoft.com/office/drawing/2014/main" id="{E5C9D481-B983-4B7C-8DFE-A10886F7B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699" name="Oval 23">
              <a:extLst>
                <a:ext uri="{FF2B5EF4-FFF2-40B4-BE49-F238E27FC236}">
                  <a16:creationId xmlns:a16="http://schemas.microsoft.com/office/drawing/2014/main" id="{61D1AFC2-068F-4639-A522-FEEDDDD70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0" name="Oval 24">
              <a:extLst>
                <a:ext uri="{FF2B5EF4-FFF2-40B4-BE49-F238E27FC236}">
                  <a16:creationId xmlns:a16="http://schemas.microsoft.com/office/drawing/2014/main" id="{83784E6A-6037-4DCD-8408-97D0977DB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1" name="Oval 25">
              <a:extLst>
                <a:ext uri="{FF2B5EF4-FFF2-40B4-BE49-F238E27FC236}">
                  <a16:creationId xmlns:a16="http://schemas.microsoft.com/office/drawing/2014/main" id="{C4417B46-563D-4DE4-AC70-17122DCFA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2" name="Oval 26">
              <a:extLst>
                <a:ext uri="{FF2B5EF4-FFF2-40B4-BE49-F238E27FC236}">
                  <a16:creationId xmlns:a16="http://schemas.microsoft.com/office/drawing/2014/main" id="{04D63DA7-E0D8-47A1-8174-54772BFA0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7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3" name="Oval 27">
              <a:extLst>
                <a:ext uri="{FF2B5EF4-FFF2-40B4-BE49-F238E27FC236}">
                  <a16:creationId xmlns:a16="http://schemas.microsoft.com/office/drawing/2014/main" id="{720F93EA-7296-4780-85B2-2E3E0DF74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832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4" name="Oval 28">
              <a:extLst>
                <a:ext uri="{FF2B5EF4-FFF2-40B4-BE49-F238E27FC236}">
                  <a16:creationId xmlns:a16="http://schemas.microsoft.com/office/drawing/2014/main" id="{A571BF49-53F3-4521-8649-5E262B7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26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5" name="Oval 29">
              <a:extLst>
                <a:ext uri="{FF2B5EF4-FFF2-40B4-BE49-F238E27FC236}">
                  <a16:creationId xmlns:a16="http://schemas.microsoft.com/office/drawing/2014/main" id="{06BB669E-319D-4946-855A-F75BF9BBF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21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6" name="Oval 30">
              <a:extLst>
                <a:ext uri="{FF2B5EF4-FFF2-40B4-BE49-F238E27FC236}">
                  <a16:creationId xmlns:a16="http://schemas.microsoft.com/office/drawing/2014/main" id="{D43ED845-665E-4C99-9568-72018C5E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7" name="Oval 31">
              <a:extLst>
                <a:ext uri="{FF2B5EF4-FFF2-40B4-BE49-F238E27FC236}">
                  <a16:creationId xmlns:a16="http://schemas.microsoft.com/office/drawing/2014/main" id="{9F412E7E-77DA-4848-907C-4B240DF86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832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8" name="Oval 32">
              <a:extLst>
                <a:ext uri="{FF2B5EF4-FFF2-40B4-BE49-F238E27FC236}">
                  <a16:creationId xmlns:a16="http://schemas.microsoft.com/office/drawing/2014/main" id="{2C12944B-D298-472F-BF38-CAE28D455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09" name="Oval 33">
              <a:extLst>
                <a:ext uri="{FF2B5EF4-FFF2-40B4-BE49-F238E27FC236}">
                  <a16:creationId xmlns:a16="http://schemas.microsoft.com/office/drawing/2014/main" id="{FC369F8D-6563-488D-AD1C-CCB2727A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10" name="Oval 34">
              <a:extLst>
                <a:ext uri="{FF2B5EF4-FFF2-40B4-BE49-F238E27FC236}">
                  <a16:creationId xmlns:a16="http://schemas.microsoft.com/office/drawing/2014/main" id="{E8813C2F-55EB-44C8-AC7C-7882A3F9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50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11" name="Oval 35">
              <a:extLst>
                <a:ext uri="{FF2B5EF4-FFF2-40B4-BE49-F238E27FC236}">
                  <a16:creationId xmlns:a16="http://schemas.microsoft.com/office/drawing/2014/main" id="{73CC5D4B-8226-4DC4-A7CC-DA5450F0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50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28712" name="Oval 36">
              <a:extLst>
                <a:ext uri="{FF2B5EF4-FFF2-40B4-BE49-F238E27FC236}">
                  <a16:creationId xmlns:a16="http://schemas.microsoft.com/office/drawing/2014/main" id="{8529F447-6104-47AD-9ECA-11364DE7B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304"/>
              <a:ext cx="144" cy="14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lang="zh-TW" altLang="en-US"/>
            </a:p>
          </p:txBody>
        </p:sp>
      </p:grpSp>
      <p:sp>
        <p:nvSpPr>
          <p:cNvPr id="137253" name="Text Box 37">
            <a:extLst>
              <a:ext uri="{FF2B5EF4-FFF2-40B4-BE49-F238E27FC236}">
                <a16:creationId xmlns:a16="http://schemas.microsoft.com/office/drawing/2014/main" id="{703670BB-78FF-4424-8162-7B8A7730B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52514"/>
            <a:ext cx="8915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In 1857, the Irish mathematician, Sir William Rowan Hamilton invented a puzzle that he hoped would be very popular.</a:t>
            </a:r>
          </a:p>
        </p:txBody>
      </p:sp>
      <p:sp>
        <p:nvSpPr>
          <p:cNvPr id="137254" name="Text Box 38">
            <a:extLst>
              <a:ext uri="{FF2B5EF4-FFF2-40B4-BE49-F238E27FC236}">
                <a16:creationId xmlns:a16="http://schemas.microsoft.com/office/drawing/2014/main" id="{BC35EA85-C9E7-4057-9DA4-2F2B6B89C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6" y="4648200"/>
            <a:ext cx="889317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The objective was to make a hamiltonian cycle.</a:t>
            </a:r>
          </a:p>
        </p:txBody>
      </p:sp>
      <p:sp>
        <p:nvSpPr>
          <p:cNvPr id="137255" name="Text Box 39">
            <a:extLst>
              <a:ext uri="{FF2B5EF4-FFF2-40B4-BE49-F238E27FC236}">
                <a16:creationId xmlns:a16="http://schemas.microsoft.com/office/drawing/2014/main" id="{44764D15-8072-4BF0-9454-790F71B16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6" y="5080001"/>
            <a:ext cx="8893175" cy="1200329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The game was not a commercial success, especially the 3D version. But the mathematics of hamiltonian cycles is very popular today.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53" grpId="0" autoUpdateAnimBg="0"/>
      <p:bldP spid="137254" grpId="0" animBg="1" autoUpdateAnimBg="0"/>
      <p:bldP spid="13725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編號版面配置區 2">
            <a:extLst>
              <a:ext uri="{FF2B5EF4-FFF2-40B4-BE49-F238E27FC236}">
                <a16:creationId xmlns:a16="http://schemas.microsoft.com/office/drawing/2014/main" id="{10040745-A167-4F14-ADC4-55A8FA070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23F410D3-4B79-4C77-9644-CA46C08409ED}" type="slidenum">
              <a:rPr lang="zh-TW" altLang="en-US" sz="1400"/>
              <a:pPr/>
              <a:t>26</a:t>
            </a:fld>
            <a:endParaRPr lang="en-US" altLang="zh-TW" sz="1400"/>
          </a:p>
        </p:txBody>
      </p:sp>
      <p:sp>
        <p:nvSpPr>
          <p:cNvPr id="138242" name="Line 2">
            <a:extLst>
              <a:ext uri="{FF2B5EF4-FFF2-40B4-BE49-F238E27FC236}">
                <a16:creationId xmlns:a16="http://schemas.microsoft.com/office/drawing/2014/main" id="{C70E161B-FD17-42F4-819C-774976B722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0513" y="3457575"/>
            <a:ext cx="152400" cy="6858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3" name="Line 3">
            <a:extLst>
              <a:ext uri="{FF2B5EF4-FFF2-40B4-BE49-F238E27FC236}">
                <a16:creationId xmlns:a16="http://schemas.microsoft.com/office/drawing/2014/main" id="{946ECBB4-D511-4835-A209-9A38BD6999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27513" y="2162175"/>
            <a:ext cx="457200" cy="3810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4" name="Line 4">
            <a:extLst>
              <a:ext uri="{FF2B5EF4-FFF2-40B4-BE49-F238E27FC236}">
                <a16:creationId xmlns:a16="http://schemas.microsoft.com/office/drawing/2014/main" id="{E06C9292-E0D6-4222-8372-3A4C867766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1713" y="2619375"/>
            <a:ext cx="609600" cy="3048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5" name="Line 5">
            <a:extLst>
              <a:ext uri="{FF2B5EF4-FFF2-40B4-BE49-F238E27FC236}">
                <a16:creationId xmlns:a16="http://schemas.microsoft.com/office/drawing/2014/main" id="{0EE301CA-1DF0-4530-921C-F71474F09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1713" y="2924175"/>
            <a:ext cx="304800" cy="5334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6" name="Line 6">
            <a:extLst>
              <a:ext uri="{FF2B5EF4-FFF2-40B4-BE49-F238E27FC236}">
                <a16:creationId xmlns:a16="http://schemas.microsoft.com/office/drawing/2014/main" id="{C77283A0-E9BF-4664-80E9-650AA22F5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513" y="3533775"/>
            <a:ext cx="152400" cy="6858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7" name="Line 7">
            <a:extLst>
              <a:ext uri="{FF2B5EF4-FFF2-40B4-BE49-F238E27FC236}">
                <a16:creationId xmlns:a16="http://schemas.microsoft.com/office/drawing/2014/main" id="{A5B529CB-625A-4376-9DBF-9E19CA59E0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8913" y="4067175"/>
            <a:ext cx="685800" cy="1524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8" name="Line 8">
            <a:extLst>
              <a:ext uri="{FF2B5EF4-FFF2-40B4-BE49-F238E27FC236}">
                <a16:creationId xmlns:a16="http://schemas.microsoft.com/office/drawing/2014/main" id="{07549C40-E663-43DC-8407-9A22DA427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4713" y="4067175"/>
            <a:ext cx="685800" cy="762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49" name="Line 9">
            <a:extLst>
              <a:ext uri="{FF2B5EF4-FFF2-40B4-BE49-F238E27FC236}">
                <a16:creationId xmlns:a16="http://schemas.microsoft.com/office/drawing/2014/main" id="{6F7DC358-C67A-4A94-9DC4-DE7FEAFB5E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18113" y="2619375"/>
            <a:ext cx="609600" cy="381000"/>
          </a:xfrm>
          <a:prstGeom prst="line">
            <a:avLst/>
          </a:prstGeom>
          <a:noFill/>
          <a:ln w="5715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0" name="Line 10">
            <a:extLst>
              <a:ext uri="{FF2B5EF4-FFF2-40B4-BE49-F238E27FC236}">
                <a16:creationId xmlns:a16="http://schemas.microsoft.com/office/drawing/2014/main" id="{2BA59BB1-181C-4156-87B6-CAB9CD1D5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913" y="2924175"/>
            <a:ext cx="457200" cy="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1" name="Line 11">
            <a:extLst>
              <a:ext uri="{FF2B5EF4-FFF2-40B4-BE49-F238E27FC236}">
                <a16:creationId xmlns:a16="http://schemas.microsoft.com/office/drawing/2014/main" id="{A854A505-72E5-4BB6-960E-55A95BC777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84713" y="3381375"/>
            <a:ext cx="304800" cy="3048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2" name="Line 12">
            <a:extLst>
              <a:ext uri="{FF2B5EF4-FFF2-40B4-BE49-F238E27FC236}">
                <a16:creationId xmlns:a16="http://schemas.microsoft.com/office/drawing/2014/main" id="{B46EA4E3-AFE7-4372-849C-A54D413FF0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27513" y="3457575"/>
            <a:ext cx="457200" cy="3048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3" name="Line 13">
            <a:extLst>
              <a:ext uri="{FF2B5EF4-FFF2-40B4-BE49-F238E27FC236}">
                <a16:creationId xmlns:a16="http://schemas.microsoft.com/office/drawing/2014/main" id="{B4396ADF-48AD-45F0-9C18-553DCC5EA0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27513" y="2924175"/>
            <a:ext cx="152400" cy="5334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4" name="Line 14">
            <a:extLst>
              <a:ext uri="{FF2B5EF4-FFF2-40B4-BE49-F238E27FC236}">
                <a16:creationId xmlns:a16="http://schemas.microsoft.com/office/drawing/2014/main" id="{2D97A4A9-4DB4-4536-B867-A5C94821E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4513" y="1552575"/>
            <a:ext cx="1600200" cy="12954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5" name="Line 15">
            <a:extLst>
              <a:ext uri="{FF2B5EF4-FFF2-40B4-BE49-F238E27FC236}">
                <a16:creationId xmlns:a16="http://schemas.microsoft.com/office/drawing/2014/main" id="{FE9EDEB4-5F3F-4265-940F-83B045810B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9113" y="2771775"/>
            <a:ext cx="609600" cy="18288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6" name="Line 16">
            <a:extLst>
              <a:ext uri="{FF2B5EF4-FFF2-40B4-BE49-F238E27FC236}">
                <a16:creationId xmlns:a16="http://schemas.microsoft.com/office/drawing/2014/main" id="{E67A8B72-C0F1-46DE-975B-EE2ECEC466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0313" y="4600575"/>
            <a:ext cx="1828800" cy="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7" name="Line 17">
            <a:extLst>
              <a:ext uri="{FF2B5EF4-FFF2-40B4-BE49-F238E27FC236}">
                <a16:creationId xmlns:a16="http://schemas.microsoft.com/office/drawing/2014/main" id="{444CA228-05A6-49C7-8BAE-3C2A7FB75A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84513" y="2847975"/>
            <a:ext cx="685800" cy="17526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8" name="Line 18">
            <a:extLst>
              <a:ext uri="{FF2B5EF4-FFF2-40B4-BE49-F238E27FC236}">
                <a16:creationId xmlns:a16="http://schemas.microsoft.com/office/drawing/2014/main" id="{F0E2AA77-75C3-4D8C-AB15-B3D247852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552575"/>
            <a:ext cx="0" cy="5334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59" name="Line 19">
            <a:extLst>
              <a:ext uri="{FF2B5EF4-FFF2-40B4-BE49-F238E27FC236}">
                <a16:creationId xmlns:a16="http://schemas.microsoft.com/office/drawing/2014/main" id="{681666AF-8981-45B8-B584-3A3109BA30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1513" y="2695575"/>
            <a:ext cx="457200" cy="2286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60" name="Line 20">
            <a:extLst>
              <a:ext uri="{FF2B5EF4-FFF2-40B4-BE49-F238E27FC236}">
                <a16:creationId xmlns:a16="http://schemas.microsoft.com/office/drawing/2014/main" id="{65C801A2-7B39-4F74-AFC8-6A923B0820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3313" y="2695575"/>
            <a:ext cx="304800" cy="2286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8261" name="Line 21">
            <a:extLst>
              <a:ext uri="{FF2B5EF4-FFF2-40B4-BE49-F238E27FC236}">
                <a16:creationId xmlns:a16="http://schemas.microsoft.com/office/drawing/2014/main" id="{9E1286FA-9C15-4329-A0E5-113692D1D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513" y="3457575"/>
            <a:ext cx="533400" cy="76200"/>
          </a:xfrm>
          <a:prstGeom prst="line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38262" name="Group 22">
            <a:extLst>
              <a:ext uri="{FF2B5EF4-FFF2-40B4-BE49-F238E27FC236}">
                <a16:creationId xmlns:a16="http://schemas.microsoft.com/office/drawing/2014/main" id="{BAC9939A-1B3A-4AA4-A70B-964B4AEA3CC3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1628775"/>
            <a:ext cx="3200400" cy="2895600"/>
            <a:chOff x="1680" y="1728"/>
            <a:chExt cx="2016" cy="1824"/>
          </a:xfrm>
        </p:grpSpPr>
        <p:sp>
          <p:nvSpPr>
            <p:cNvPr id="29742" name="Line 23">
              <a:extLst>
                <a:ext uri="{FF2B5EF4-FFF2-40B4-BE49-F238E27FC236}">
                  <a16:creationId xmlns:a16="http://schemas.microsoft.com/office/drawing/2014/main" id="{2DCDECE2-6530-4600-816E-2E892A316F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2592"/>
              <a:ext cx="144" cy="288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3" name="Line 24">
              <a:extLst>
                <a:ext uri="{FF2B5EF4-FFF2-40B4-BE49-F238E27FC236}">
                  <a16:creationId xmlns:a16="http://schemas.microsoft.com/office/drawing/2014/main" id="{CCDE8A49-D624-4A18-AAB8-381EA6775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2064"/>
              <a:ext cx="336" cy="288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4" name="Line 25">
              <a:extLst>
                <a:ext uri="{FF2B5EF4-FFF2-40B4-BE49-F238E27FC236}">
                  <a16:creationId xmlns:a16="http://schemas.microsoft.com/office/drawing/2014/main" id="{84B6B91C-26D8-4A9E-9497-566EE46E2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592"/>
              <a:ext cx="48" cy="24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5" name="Line 26">
              <a:extLst>
                <a:ext uri="{FF2B5EF4-FFF2-40B4-BE49-F238E27FC236}">
                  <a16:creationId xmlns:a16="http://schemas.microsoft.com/office/drawing/2014/main" id="{8FB3A66B-00F3-4687-A21A-19B7DCE3D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728"/>
              <a:ext cx="960" cy="72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6" name="Line 27">
              <a:extLst>
                <a:ext uri="{FF2B5EF4-FFF2-40B4-BE49-F238E27FC236}">
                  <a16:creationId xmlns:a16="http://schemas.microsoft.com/office/drawing/2014/main" id="{AF9F21C1-4004-4226-A31F-49158030E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448"/>
              <a:ext cx="288" cy="9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7" name="Line 28">
              <a:extLst>
                <a:ext uri="{FF2B5EF4-FFF2-40B4-BE49-F238E27FC236}">
                  <a16:creationId xmlns:a16="http://schemas.microsoft.com/office/drawing/2014/main" id="{EB8ED11B-D3ED-4CF7-B9A7-E8953C8288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3360"/>
              <a:ext cx="96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8" name="Line 29">
              <a:extLst>
                <a:ext uri="{FF2B5EF4-FFF2-40B4-BE49-F238E27FC236}">
                  <a16:creationId xmlns:a16="http://schemas.microsoft.com/office/drawing/2014/main" id="{FA8912A2-AAFE-4B63-A106-AAD78A5EA7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3360"/>
              <a:ext cx="144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49" name="Line 30">
              <a:extLst>
                <a:ext uri="{FF2B5EF4-FFF2-40B4-BE49-F238E27FC236}">
                  <a16:creationId xmlns:a16="http://schemas.microsoft.com/office/drawing/2014/main" id="{35B435E4-769B-4CBA-B0BF-66539C2874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2832"/>
              <a:ext cx="192" cy="4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50" name="Line 31">
              <a:extLst>
                <a:ext uri="{FF2B5EF4-FFF2-40B4-BE49-F238E27FC236}">
                  <a16:creationId xmlns:a16="http://schemas.microsoft.com/office/drawing/2014/main" id="{5C45E406-6DC6-4E38-BB35-9ABA28198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352"/>
              <a:ext cx="48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751" name="Line 32">
              <a:extLst>
                <a:ext uri="{FF2B5EF4-FFF2-40B4-BE49-F238E27FC236}">
                  <a16:creationId xmlns:a16="http://schemas.microsoft.com/office/drawing/2014/main" id="{3FCC6992-1ED9-4196-B3C5-65DA9B6F3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072"/>
              <a:ext cx="0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8273" name="Rectangle 33">
            <a:extLst>
              <a:ext uri="{FF2B5EF4-FFF2-40B4-BE49-F238E27FC236}">
                <a16:creationId xmlns:a16="http://schemas.microsoft.com/office/drawing/2014/main" id="{52D652D2-72B9-4C95-9EEE-2EBE9BA43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3914" y="0"/>
            <a:ext cx="9263742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/>
              <a:t>Hamilton’s Around the World Game</a:t>
            </a:r>
          </a:p>
        </p:txBody>
      </p:sp>
      <p:sp>
        <p:nvSpPr>
          <p:cNvPr id="29721" name="Oval 34">
            <a:extLst>
              <a:ext uri="{FF2B5EF4-FFF2-40B4-BE49-F238E27FC236}">
                <a16:creationId xmlns:a16="http://schemas.microsoft.com/office/drawing/2014/main" id="{E4FEC283-DCB3-4860-97E9-FBE4E4563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26955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2" name="Oval 35">
            <a:extLst>
              <a:ext uri="{FF2B5EF4-FFF2-40B4-BE49-F238E27FC236}">
                <a16:creationId xmlns:a16="http://schemas.microsoft.com/office/drawing/2014/main" id="{164218D3-DAC4-4DF1-90EE-8EB3AD2ED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14763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3" name="Oval 36">
            <a:extLst>
              <a:ext uri="{FF2B5EF4-FFF2-40B4-BE49-F238E27FC236}">
                <a16:creationId xmlns:a16="http://schemas.microsoft.com/office/drawing/2014/main" id="{7ADC8AE4-ADA1-4871-AB8C-EBE6695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20097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4" name="Oval 37">
            <a:extLst>
              <a:ext uri="{FF2B5EF4-FFF2-40B4-BE49-F238E27FC236}">
                <a16:creationId xmlns:a16="http://schemas.microsoft.com/office/drawing/2014/main" id="{4143672E-840B-4F4B-A8FD-30877D351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2466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5" name="Oval 38">
            <a:extLst>
              <a:ext uri="{FF2B5EF4-FFF2-40B4-BE49-F238E27FC236}">
                <a16:creationId xmlns:a16="http://schemas.microsoft.com/office/drawing/2014/main" id="{61804B3E-99CA-4F71-9A53-61256BA5C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47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6" name="Oval 39">
            <a:extLst>
              <a:ext uri="{FF2B5EF4-FFF2-40B4-BE49-F238E27FC236}">
                <a16:creationId xmlns:a16="http://schemas.microsoft.com/office/drawing/2014/main" id="{FB796251-4404-4160-A23F-2275E42E4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513" y="2847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7" name="Oval 40">
            <a:extLst>
              <a:ext uri="{FF2B5EF4-FFF2-40B4-BE49-F238E27FC236}">
                <a16:creationId xmlns:a16="http://schemas.microsoft.com/office/drawing/2014/main" id="{E176A6E9-F7EE-4F7C-917B-48E3110A1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3305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8" name="Oval 41">
            <a:extLst>
              <a:ext uri="{FF2B5EF4-FFF2-40B4-BE49-F238E27FC236}">
                <a16:creationId xmlns:a16="http://schemas.microsoft.com/office/drawing/2014/main" id="{B1EA6C9A-B761-40A0-AE73-0FAAA9EE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913" y="2847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29" name="Oval 42">
            <a:extLst>
              <a:ext uri="{FF2B5EF4-FFF2-40B4-BE49-F238E27FC236}">
                <a16:creationId xmlns:a16="http://schemas.microsoft.com/office/drawing/2014/main" id="{4CE6BD50-E6C6-4EB6-8D6A-11E21DBA9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313" y="3305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0" name="Oval 43">
            <a:extLst>
              <a:ext uri="{FF2B5EF4-FFF2-40B4-BE49-F238E27FC236}">
                <a16:creationId xmlns:a16="http://schemas.microsoft.com/office/drawing/2014/main" id="{6F2D9BF4-EDEC-4F0A-964B-3A65F17FE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3609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1" name="Oval 44">
            <a:extLst>
              <a:ext uri="{FF2B5EF4-FFF2-40B4-BE49-F238E27FC236}">
                <a16:creationId xmlns:a16="http://schemas.microsoft.com/office/drawing/2014/main" id="{F1418F78-98CC-41DF-92A9-3501E889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33813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2" name="Oval 45">
            <a:extLst>
              <a:ext uri="{FF2B5EF4-FFF2-40B4-BE49-F238E27FC236}">
                <a16:creationId xmlns:a16="http://schemas.microsoft.com/office/drawing/2014/main" id="{BA9DBF42-5434-43E3-AAE0-0086D9FF4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4067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3" name="Oval 46">
            <a:extLst>
              <a:ext uri="{FF2B5EF4-FFF2-40B4-BE49-F238E27FC236}">
                <a16:creationId xmlns:a16="http://schemas.microsoft.com/office/drawing/2014/main" id="{1B2CDC5F-5ECE-47A1-BE42-9AFB4E883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3990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4" name="Oval 47">
            <a:extLst>
              <a:ext uri="{FF2B5EF4-FFF2-40B4-BE49-F238E27FC236}">
                <a16:creationId xmlns:a16="http://schemas.microsoft.com/office/drawing/2014/main" id="{3C628A4F-FD18-4DC4-97A2-37F13CB70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113" y="4067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5" name="Oval 48">
            <a:extLst>
              <a:ext uri="{FF2B5EF4-FFF2-40B4-BE49-F238E27FC236}">
                <a16:creationId xmlns:a16="http://schemas.microsoft.com/office/drawing/2014/main" id="{46ECF138-48FC-4245-B73C-8CFE97CD5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513" y="33813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6" name="Oval 49">
            <a:extLst>
              <a:ext uri="{FF2B5EF4-FFF2-40B4-BE49-F238E27FC236}">
                <a16:creationId xmlns:a16="http://schemas.microsoft.com/office/drawing/2014/main" id="{A38EB440-8498-4304-AED0-5E21B6F2D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313" y="28479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7" name="Oval 50">
            <a:extLst>
              <a:ext uri="{FF2B5EF4-FFF2-40B4-BE49-F238E27FC236}">
                <a16:creationId xmlns:a16="http://schemas.microsoft.com/office/drawing/2014/main" id="{04EC184F-FB50-4021-B878-B837372C3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313" y="26193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8" name="Oval 51">
            <a:extLst>
              <a:ext uri="{FF2B5EF4-FFF2-40B4-BE49-F238E27FC236}">
                <a16:creationId xmlns:a16="http://schemas.microsoft.com/office/drawing/2014/main" id="{A4484D7F-376A-4EF1-BE75-8C05AB47B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4448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39" name="Oval 52">
            <a:extLst>
              <a:ext uri="{FF2B5EF4-FFF2-40B4-BE49-F238E27FC236}">
                <a16:creationId xmlns:a16="http://schemas.microsoft.com/office/drawing/2014/main" id="{9E05EE24-3A56-49AC-BA2B-E32B3C71E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3" y="4448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40" name="Oval 53">
            <a:extLst>
              <a:ext uri="{FF2B5EF4-FFF2-40B4-BE49-F238E27FC236}">
                <a16:creationId xmlns:a16="http://schemas.microsoft.com/office/drawing/2014/main" id="{FB166EDB-F010-4FB2-9855-58B26C69D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2543175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29741" name="Text Box 54">
            <a:extLst>
              <a:ext uri="{FF2B5EF4-FFF2-40B4-BE49-F238E27FC236}">
                <a16:creationId xmlns:a16="http://schemas.microsoft.com/office/drawing/2014/main" id="{B702F6AA-BA56-46A3-BA27-5250020FB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157789"/>
            <a:ext cx="6553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This problem can be generalized to be the</a:t>
            </a:r>
            <a:br>
              <a:rPr lang="en-US" altLang="zh-TW" b="1">
                <a:latin typeface="Arial" panose="020B0604020202020204" pitchFamily="34" charset="0"/>
              </a:rPr>
            </a:br>
            <a:r>
              <a:rPr lang="en-US" altLang="zh-TW" b="1">
                <a:latin typeface="Arial" panose="020B0604020202020204" pitchFamily="34" charset="0"/>
              </a:rPr>
              <a:t> </a:t>
            </a:r>
            <a:r>
              <a:rPr lang="en-US" altLang="zh-TW" b="1" i="1">
                <a:solidFill>
                  <a:srgbClr val="FF0000"/>
                </a:solidFill>
                <a:latin typeface="Arial" panose="020B0604020202020204" pitchFamily="34" charset="0"/>
              </a:rPr>
              <a:t>traveling salesman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3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3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3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3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編號版面配置區 3">
            <a:extLst>
              <a:ext uri="{FF2B5EF4-FFF2-40B4-BE49-F238E27FC236}">
                <a16:creationId xmlns:a16="http://schemas.microsoft.com/office/drawing/2014/main" id="{E0B9822F-3F10-4A15-914C-CACD2DC47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14198A6A-2914-4ADD-9BCE-1A277CFD71AA}" type="slidenum">
              <a:rPr lang="zh-TW" altLang="en-US" sz="1400"/>
              <a:pPr/>
              <a:t>27</a:t>
            </a:fld>
            <a:endParaRPr lang="en-US" altLang="zh-TW" sz="1400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36686048-F1B6-4362-8643-DF9924AF9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Traveling Salesman Problem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EF63B23-6BB3-42B4-ABD0-BA63B940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25538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zh-TW"/>
              <a:t>Given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a finite number of "cities"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the cost of travel between each pair of them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altLang="zh-TW" sz="80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/>
              <a:t>Find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the cheapest way of visiting all the cities and returning to your starting point. 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altLang="zh-TW" sz="80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>
                <a:hlinkClick r:id="rId3" action="ppaction://hlinkfile"/>
              </a:rPr>
              <a:t>Largest cases solved to date</a:t>
            </a:r>
            <a:endParaRPr lang="en-US" altLang="zh-TW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15,112 cities in Germany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110 processors </a:t>
            </a:r>
            <a:r>
              <a:rPr lang="en-US" altLang="zh-TW" sz="1600"/>
              <a:t>(Compaq EV6 Alpha at 500 MHz 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total computer time 22.6 years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altLang="zh-TW" sz="80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/>
              <a:t>TSP is </a:t>
            </a:r>
            <a:r>
              <a:rPr lang="en-US" altLang="zh-TW">
                <a:solidFill>
                  <a:srgbClr val="FF0000"/>
                </a:solidFill>
              </a:rPr>
              <a:t>NP hard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/>
              <a:t>Heuristics (Local Search, GA, SA, Tabu search, </a:t>
            </a:r>
            <a:br>
              <a:rPr lang="en-US" altLang="zh-TW"/>
            </a:br>
            <a:r>
              <a:rPr lang="en-US" altLang="zh-TW"/>
              <a:t>Ant Colony, …etc)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9E9D-06D3-4C79-88E1-C833D561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Other related Graph Problems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8E0635-246F-4BC9-AC83-9BB79F0F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Network restoration problem</a:t>
            </a:r>
          </a:p>
          <a:p>
            <a:pPr lvl="1"/>
            <a:r>
              <a:rPr lang="en-US" altLang="zh-TW"/>
              <a:t>Resourced constrained project scheduling problem</a:t>
            </a:r>
          </a:p>
          <a:p>
            <a:pPr lvl="1"/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E9E7E2-928E-44CD-98FB-19C594A36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4A970F-C714-40BE-9C6C-EB0657C15CD9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10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04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0420" name="Picture 2" descr="http://www.solarroadways.com/images/faq/earthquake%20road%20damage%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9" y="44451"/>
            <a:ext cx="4219575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4" descr="http://i.telegraph.co.uk/multimedia/archive/01588/Rio-Claro-bridge-r_1588586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9" y="44451"/>
            <a:ext cx="4287837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6" descr="http://wac.450f.edgecastcdn.net/80450F/tri1025.com/files/2013/09/Road-Destroyed-by-Flood-Colorado-Department-of-Transportation-via-Facebook-472x6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2927351"/>
            <a:ext cx="2895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 descr="http://djyimg.com/i6/100426213921152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6" y="2924175"/>
            <a:ext cx="5159375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Speaker’s background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4" y="1196975"/>
            <a:ext cx="9024937" cy="5111750"/>
          </a:xfrm>
        </p:spPr>
        <p:txBody>
          <a:bodyPr/>
          <a:lstStyle/>
          <a:p>
            <a:pPr eaLnBrk="1" hangingPunct="1"/>
            <a:r>
              <a:rPr lang="en-US" altLang="zh-TW" sz="2400"/>
              <a:t>Undergraduate (87~91) : Aerospace engineering, NCKU</a:t>
            </a:r>
          </a:p>
          <a:p>
            <a:pPr lvl="1" eaLnBrk="1" hangingPunct="1"/>
            <a:r>
              <a:rPr lang="en-US" altLang="zh-TW" sz="2200"/>
              <a:t>Orbital mechanics</a:t>
            </a:r>
          </a:p>
          <a:p>
            <a:pPr eaLnBrk="1" hangingPunct="1"/>
            <a:r>
              <a:rPr lang="en-US" altLang="zh-TW" sz="2400"/>
              <a:t>Master (94~96) : Operations Research Center, MIT</a:t>
            </a:r>
          </a:p>
          <a:p>
            <a:pPr lvl="1" eaLnBrk="1" hangingPunct="1"/>
            <a:r>
              <a:rPr lang="en-US" altLang="zh-TW" sz="2200"/>
              <a:t>Prelimultiplier network simplex algorithm  under Prof. Orlin</a:t>
            </a:r>
          </a:p>
          <a:p>
            <a:pPr eaLnBrk="1" hangingPunct="1"/>
            <a:r>
              <a:rPr lang="en-US" altLang="zh-TW" sz="2400"/>
              <a:t>Researcher (96~97) : Network system lab, Fujitsu, JP</a:t>
            </a:r>
          </a:p>
          <a:p>
            <a:pPr lvl="1" eaLnBrk="1" hangingPunct="1"/>
            <a:r>
              <a:rPr lang="en-US" altLang="zh-TW" sz="2200"/>
              <a:t>Optical network wavelength routing &amp; assignment algorithm</a:t>
            </a:r>
          </a:p>
          <a:p>
            <a:pPr eaLnBrk="1" hangingPunct="1"/>
            <a:r>
              <a:rPr lang="en-US" altLang="zh-TW" sz="2400"/>
              <a:t>Ph.D. (98~03) : ISyE, GA Tech</a:t>
            </a:r>
          </a:p>
          <a:p>
            <a:pPr lvl="1" eaLnBrk="1" hangingPunct="1"/>
            <a:r>
              <a:rPr lang="en-US" altLang="zh-TW" sz="2200"/>
              <a:t>Shortest paths and multicommodity flows  under Prof. Johnson</a:t>
            </a:r>
          </a:p>
          <a:p>
            <a:pPr eaLnBrk="1" hangingPunct="1"/>
            <a:r>
              <a:rPr lang="en-US" altLang="zh-TW" sz="2400"/>
              <a:t>Assistant professor (03~07) : IIM, NCKU</a:t>
            </a:r>
          </a:p>
          <a:p>
            <a:pPr lvl="1" eaLnBrk="1" hangingPunct="1"/>
            <a:r>
              <a:rPr lang="en-US" altLang="zh-TW" sz="2200"/>
              <a:t>Network optimization, Reverse logistics, Bioinformatics</a:t>
            </a:r>
          </a:p>
          <a:p>
            <a:pPr eaLnBrk="1" hangingPunct="1"/>
            <a:r>
              <a:rPr lang="en-US" altLang="zh-TW" sz="2400"/>
              <a:t>Associate professor (07~14) : IIM, NCKU</a:t>
            </a:r>
          </a:p>
          <a:p>
            <a:pPr lvl="1" eaLnBrk="1" hangingPunct="1"/>
            <a:r>
              <a:rPr lang="en-US" altLang="zh-TW" sz="2200"/>
              <a:t>Network optimization with applications in Transportation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160463"/>
            <a:ext cx="73025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2505076" y="-26988"/>
            <a:ext cx="4843463" cy="38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200">
                <a:solidFill>
                  <a:schemeClr val="tx1"/>
                </a:solidFill>
                <a:ea typeface="新細明體" panose="02020500000000000000" pitchFamily="18" charset="-120"/>
              </a:rPr>
              <a:t>探討具多模式資源限制的專案排程問題</a:t>
            </a:r>
            <a:r>
              <a:rPr lang="en-US" altLang="zh-TW" sz="1200">
                <a:solidFill>
                  <a:schemeClr val="tx1"/>
                </a:solidFill>
                <a:ea typeface="新細明體" panose="02020500000000000000" pitchFamily="18" charset="-120"/>
              </a:rPr>
              <a:t>-</a:t>
            </a:r>
            <a:r>
              <a:rPr lang="zh-TW" altLang="en-US" sz="1200">
                <a:solidFill>
                  <a:schemeClr val="tx1"/>
                </a:solidFill>
                <a:ea typeface="新細明體" panose="02020500000000000000" pitchFamily="18" charset="-120"/>
              </a:rPr>
              <a:t>以網路修復問題為例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444626" y="5805489"/>
            <a:ext cx="7324725" cy="522287"/>
          </a:xfrm>
          <a:prstGeom prst="rect">
            <a:avLst/>
          </a:prstGeom>
          <a:solidFill>
            <a:srgbClr val="CCFFCC"/>
          </a:solidFill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altLang="zh-TW" sz="2800" b="1" dirty="0" err="1"/>
              <a:t>Obj</a:t>
            </a:r>
            <a:r>
              <a:rPr lang="en-US" altLang="zh-TW" sz="2800" b="1" dirty="0"/>
              <a:t>: </a:t>
            </a:r>
            <a:r>
              <a:rPr lang="en-US" altLang="zh-TW" sz="2800" dirty="0"/>
              <a:t>all n-1 shelters to be reached a.s.a.p.</a:t>
            </a:r>
            <a:endParaRPr lang="zh-TW" altLang="en-US" sz="2800" b="1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3308351" y="2159001"/>
            <a:ext cx="1636713" cy="212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5075238" y="1530351"/>
            <a:ext cx="2800350" cy="8096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3297239" y="2166939"/>
            <a:ext cx="109537" cy="24733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>
            <a:off x="6076950" y="1700213"/>
            <a:ext cx="1735138" cy="14335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>
            <a:off x="4540251" y="3270250"/>
            <a:ext cx="1450975" cy="22415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V="1">
            <a:off x="4405314" y="2343151"/>
            <a:ext cx="587375" cy="31416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3398839" y="4667250"/>
            <a:ext cx="784225" cy="839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1906588" y="2159000"/>
            <a:ext cx="1382712" cy="7810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1747839" y="3524251"/>
            <a:ext cx="1603375" cy="11160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>
            <a:grpSpLocks/>
          </p:cNvGrpSpPr>
          <p:nvPr/>
        </p:nvGrpSpPr>
        <p:grpSpPr bwMode="auto">
          <a:xfrm>
            <a:off x="341312" y="2478089"/>
            <a:ext cx="1208088" cy="1343025"/>
            <a:chOff x="-396552" y="1895094"/>
            <a:chExt cx="1512168" cy="1629633"/>
          </a:xfrm>
        </p:grpSpPr>
        <p:pic>
          <p:nvPicPr>
            <p:cNvPr id="61475" name="圖片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6552" y="1895094"/>
              <a:ext cx="1341601" cy="134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6" name="圖片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7993" y="2039110"/>
              <a:ext cx="1341601" cy="134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7" name="圖片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5985" y="2183126"/>
              <a:ext cx="1341601" cy="134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2" name="直線接點 91"/>
          <p:cNvCxnSpPr/>
          <p:nvPr/>
        </p:nvCxnSpPr>
        <p:spPr>
          <a:xfrm flipH="1">
            <a:off x="6680201" y="1592264"/>
            <a:ext cx="1331913" cy="38639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60388" y="268289"/>
            <a:ext cx="8964612" cy="585787"/>
          </a:xfrm>
          <a:prstGeom prst="rect">
            <a:avLst/>
          </a:prstGeom>
          <a:solidFill>
            <a:srgbClr val="CCFFCC"/>
          </a:solidFill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altLang="zh-TW" sz="3200" b="1" dirty="0"/>
              <a:t>Q: </a:t>
            </a:r>
            <a:r>
              <a:rPr lang="en-US" altLang="zh-TW" sz="3200" dirty="0">
                <a:solidFill>
                  <a:srgbClr val="FF0000"/>
                </a:solidFill>
              </a:rPr>
              <a:t>which team </a:t>
            </a:r>
            <a:r>
              <a:rPr lang="en-US" altLang="zh-TW" sz="3200" dirty="0"/>
              <a:t>to repair </a:t>
            </a:r>
            <a:r>
              <a:rPr lang="en-US" altLang="zh-TW" sz="3200" dirty="0">
                <a:solidFill>
                  <a:srgbClr val="FF0000"/>
                </a:solidFill>
              </a:rPr>
              <a:t>which arc </a:t>
            </a:r>
            <a:r>
              <a:rPr lang="en-US" altLang="zh-TW" sz="3200" dirty="0"/>
              <a:t>at</a:t>
            </a:r>
            <a:r>
              <a:rPr lang="en-US" altLang="zh-TW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what time </a:t>
            </a:r>
            <a:r>
              <a:rPr lang="en-US" altLang="zh-TW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  <a:endParaRPr lang="zh-TW" altLang="en-US" sz="3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4" y="2146301"/>
            <a:ext cx="47148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336800"/>
            <a:ext cx="431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2489200"/>
            <a:ext cx="431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橢圓 49"/>
          <p:cNvSpPr/>
          <p:nvPr/>
        </p:nvSpPr>
        <p:spPr>
          <a:xfrm>
            <a:off x="1211263" y="2965451"/>
            <a:ext cx="1149350" cy="62547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000" b="1" dirty="0"/>
              <a:t>Base</a:t>
            </a:r>
            <a:endParaRPr lang="zh-TW" altLang="en-US" sz="2000" b="1" dirty="0"/>
          </a:p>
        </p:txBody>
      </p:sp>
      <p:sp>
        <p:nvSpPr>
          <p:cNvPr id="61461" name="投影片編號版面配置區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85150" y="6316664"/>
            <a:ext cx="8255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980DAA4-B415-4E1E-94C8-5E5D9C3F2018}" type="slidenum">
              <a:rPr lang="zh-TW" altLang="en-US" sz="1200">
                <a:solidFill>
                  <a:schemeClr val="tx1"/>
                </a:solidFill>
                <a:ea typeface="新細明體" panose="02020500000000000000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zh-TW" altLang="en-US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H="1">
            <a:off x="4470400" y="5448301"/>
            <a:ext cx="2133600" cy="257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3" name="文字方塊 18"/>
          <p:cNvSpPr txBox="1">
            <a:spLocks noChangeArrowheads="1"/>
          </p:cNvSpPr>
          <p:nvPr/>
        </p:nvSpPr>
        <p:spPr bwMode="auto">
          <a:xfrm>
            <a:off x="8224838" y="2735263"/>
            <a:ext cx="1193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0070C0"/>
                </a:solidFill>
                <a:ea typeface="新細明體" panose="02020500000000000000" pitchFamily="18" charset="-120"/>
              </a:rPr>
              <a:t>shelter</a:t>
            </a:r>
            <a:endParaRPr lang="zh-TW" altLang="en-US" sz="2400" b="1">
              <a:solidFill>
                <a:srgbClr val="0070C0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60" name="直線接點 59"/>
          <p:cNvCxnSpPr/>
          <p:nvPr/>
        </p:nvCxnSpPr>
        <p:spPr>
          <a:xfrm flipH="1">
            <a:off x="7869238" y="3538538"/>
            <a:ext cx="14652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7" name="文字方塊 28"/>
          <p:cNvSpPr txBox="1">
            <a:spLocks noChangeArrowheads="1"/>
          </p:cNvSpPr>
          <p:nvPr/>
        </p:nvSpPr>
        <p:spPr bwMode="auto">
          <a:xfrm>
            <a:off x="7616826" y="3543301"/>
            <a:ext cx="1998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ea typeface="新細明體" panose="02020500000000000000" pitchFamily="18" charset="-120"/>
              </a:rPr>
              <a:t>Broken road</a:t>
            </a:r>
            <a:endParaRPr lang="zh-TW" altLang="en-US" sz="2400" b="1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6178" name="文字方塊 30"/>
          <p:cNvSpPr txBox="1">
            <a:spLocks noChangeArrowheads="1"/>
          </p:cNvSpPr>
          <p:nvPr/>
        </p:nvSpPr>
        <p:spPr bwMode="auto">
          <a:xfrm>
            <a:off x="415925" y="3573463"/>
            <a:ext cx="1760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400" b="1" dirty="0">
                <a:solidFill>
                  <a:schemeClr val="accent4">
                    <a:lumMod val="25000"/>
                  </a:schemeClr>
                </a:solidFill>
              </a:rPr>
              <a:t>Resources</a:t>
            </a:r>
            <a:endParaRPr lang="zh-TW" altLang="en-US" sz="2400" b="1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2" name="橢圓 1"/>
          <p:cNvSpPr/>
          <p:nvPr/>
        </p:nvSpPr>
        <p:spPr>
          <a:xfrm>
            <a:off x="7905751" y="2844801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3119439" y="2001839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4198938" y="5454651"/>
            <a:ext cx="34131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510339" y="5303839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821364" y="3052764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822826" y="2154239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7842251" y="1303339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3236914" y="4495801"/>
            <a:ext cx="339725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 animBg="1"/>
      <p:bldP spid="50" grpId="0" animBg="1"/>
      <p:bldP spid="6177" grpId="0"/>
      <p:bldP spid="61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/>
          <p:cNvSpPr>
            <a:spLocks noGrp="1"/>
          </p:cNvSpPr>
          <p:nvPr>
            <p:ph type="title"/>
          </p:nvPr>
        </p:nvSpPr>
        <p:spPr>
          <a:xfrm>
            <a:off x="261257" y="-1"/>
            <a:ext cx="9525000" cy="794657"/>
          </a:xfrm>
        </p:spPr>
        <p:txBody>
          <a:bodyPr/>
          <a:lstStyle/>
          <a:p>
            <a:pPr eaLnBrk="1" hangingPunct="1"/>
            <a:r>
              <a:rPr lang="en-US" altLang="zh-TW"/>
              <a:t>A Damaged Road Network Example</a:t>
            </a:r>
            <a:endParaRPr lang="zh-TW" altLang="en-US"/>
          </a:p>
        </p:txBody>
      </p:sp>
      <p:sp>
        <p:nvSpPr>
          <p:cNvPr id="65539" name="文字方塊 56"/>
          <p:cNvSpPr txBox="1">
            <a:spLocks noChangeArrowheads="1"/>
          </p:cNvSpPr>
          <p:nvPr/>
        </p:nvSpPr>
        <p:spPr bwMode="auto">
          <a:xfrm>
            <a:off x="457201" y="5411788"/>
            <a:ext cx="2062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000" b="1">
                <a:solidFill>
                  <a:srgbClr val="000000"/>
                </a:solidFill>
                <a:ea typeface="新細明體" panose="02020500000000000000" pitchFamily="18" charset="-120"/>
              </a:rPr>
              <a:t>repair time</a:t>
            </a:r>
            <a:r>
              <a:rPr lang="en-US" altLang="zh-TW" sz="2000" b="1" baseline="30000">
                <a:solidFill>
                  <a:srgbClr val="000000"/>
                </a:solidFill>
                <a:ea typeface="新細明體" panose="02020500000000000000" pitchFamily="18" charset="-120"/>
              </a:rPr>
              <a:t>team</a:t>
            </a:r>
            <a:r>
              <a:rPr lang="en-US" altLang="zh-TW" sz="2000">
                <a:solidFill>
                  <a:srgbClr val="000000"/>
                </a:solidFill>
                <a:ea typeface="新細明體" panose="02020500000000000000" pitchFamily="18" charset="-120"/>
              </a:rPr>
              <a:t>)</a:t>
            </a:r>
            <a:endParaRPr lang="zh-TW" altLang="en-US" sz="20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56" name="群組 55"/>
          <p:cNvGrpSpPr>
            <a:grpSpLocks/>
          </p:cNvGrpSpPr>
          <p:nvPr/>
        </p:nvGrpSpPr>
        <p:grpSpPr bwMode="auto">
          <a:xfrm>
            <a:off x="2312989" y="1652588"/>
            <a:ext cx="7045325" cy="3929062"/>
            <a:chOff x="1932218" y="1652542"/>
            <a:chExt cx="7044866" cy="3929309"/>
          </a:xfrm>
        </p:grpSpPr>
        <p:sp>
          <p:nvSpPr>
            <p:cNvPr id="8" name="橢圓 7"/>
            <p:cNvSpPr/>
            <p:nvPr/>
          </p:nvSpPr>
          <p:spPr>
            <a:xfrm>
              <a:off x="6592814" y="3713247"/>
              <a:ext cx="576224" cy="57629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8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145228" y="2071668"/>
              <a:ext cx="576224" cy="57629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7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5478462" y="1652542"/>
              <a:ext cx="576224" cy="57629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4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4805406" y="3243317"/>
              <a:ext cx="576224" cy="57629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5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8400859" y="4008540"/>
              <a:ext cx="576225" cy="576298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5145109" y="4715022"/>
              <a:ext cx="574638" cy="574711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6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6659485" y="4937285"/>
              <a:ext cx="576224" cy="576299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9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3352937" y="4480057"/>
              <a:ext cx="576225" cy="576299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3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3727563" y="1939897"/>
              <a:ext cx="576225" cy="576299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2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2284620" y="3243317"/>
              <a:ext cx="576224" cy="576298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2400" b="1" dirty="0">
                  <a:solidFill>
                    <a:srgbClr val="000000"/>
                  </a:solidFill>
                </a:rPr>
                <a:t>1</a:t>
              </a:r>
              <a:endParaRPr lang="zh-TW" altLang="en-US" sz="24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直線接點 17"/>
            <p:cNvCxnSpPr>
              <a:stCxn id="16" idx="7"/>
              <a:endCxn id="10" idx="2"/>
            </p:cNvCxnSpPr>
            <p:nvPr/>
          </p:nvCxnSpPr>
          <p:spPr>
            <a:xfrm flipV="1">
              <a:off x="4219656" y="1939897"/>
              <a:ext cx="1258806" cy="84143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6" idx="5"/>
              <a:endCxn id="11" idx="1"/>
            </p:cNvCxnSpPr>
            <p:nvPr/>
          </p:nvCxnSpPr>
          <p:spPr>
            <a:xfrm>
              <a:off x="4219656" y="2432053"/>
              <a:ext cx="669881" cy="895406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6" idx="4"/>
              <a:endCxn id="15" idx="0"/>
            </p:cNvCxnSpPr>
            <p:nvPr/>
          </p:nvCxnSpPr>
          <p:spPr>
            <a:xfrm flipH="1">
              <a:off x="3640257" y="2516196"/>
              <a:ext cx="374626" cy="1963860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1" idx="4"/>
              <a:endCxn id="13" idx="0"/>
            </p:cNvCxnSpPr>
            <p:nvPr/>
          </p:nvCxnSpPr>
          <p:spPr>
            <a:xfrm>
              <a:off x="5092724" y="3819615"/>
              <a:ext cx="339703" cy="895406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5" idx="6"/>
              <a:endCxn id="13" idx="2"/>
            </p:cNvCxnSpPr>
            <p:nvPr/>
          </p:nvCxnSpPr>
          <p:spPr>
            <a:xfrm>
              <a:off x="3929163" y="4767413"/>
              <a:ext cx="1215946" cy="234965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11" idx="3"/>
              <a:endCxn id="15" idx="7"/>
            </p:cNvCxnSpPr>
            <p:nvPr/>
          </p:nvCxnSpPr>
          <p:spPr>
            <a:xfrm flipH="1">
              <a:off x="3845030" y="3735473"/>
              <a:ext cx="1044507" cy="828727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stCxn id="10" idx="4"/>
              <a:endCxn id="11" idx="0"/>
            </p:cNvCxnSpPr>
            <p:nvPr/>
          </p:nvCxnSpPr>
          <p:spPr>
            <a:xfrm flipH="1">
              <a:off x="5092724" y="2228840"/>
              <a:ext cx="673056" cy="1014477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9" idx="3"/>
              <a:endCxn id="11" idx="7"/>
            </p:cNvCxnSpPr>
            <p:nvPr/>
          </p:nvCxnSpPr>
          <p:spPr>
            <a:xfrm flipH="1">
              <a:off x="5297499" y="2563824"/>
              <a:ext cx="1931861" cy="763635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8" idx="2"/>
              <a:endCxn id="11" idx="6"/>
            </p:cNvCxnSpPr>
            <p:nvPr/>
          </p:nvCxnSpPr>
          <p:spPr>
            <a:xfrm flipH="1" flipV="1">
              <a:off x="5381630" y="3532260"/>
              <a:ext cx="1211184" cy="468341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14" idx="2"/>
              <a:endCxn id="13" idx="5"/>
            </p:cNvCxnSpPr>
            <p:nvPr/>
          </p:nvCxnSpPr>
          <p:spPr>
            <a:xfrm flipH="1" flipV="1">
              <a:off x="5635614" y="5205590"/>
              <a:ext cx="1023871" cy="20638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8" idx="4"/>
              <a:endCxn id="14" idx="0"/>
            </p:cNvCxnSpPr>
            <p:nvPr/>
          </p:nvCxnSpPr>
          <p:spPr>
            <a:xfrm>
              <a:off x="6881721" y="4289545"/>
              <a:ext cx="66671" cy="647741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8" idx="1"/>
              <a:endCxn id="10" idx="5"/>
            </p:cNvCxnSpPr>
            <p:nvPr/>
          </p:nvCxnSpPr>
          <p:spPr>
            <a:xfrm flipH="1" flipV="1">
              <a:off x="5970555" y="2144698"/>
              <a:ext cx="707979" cy="1652691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>
              <a:stCxn id="9" idx="1"/>
              <a:endCxn id="10" idx="6"/>
            </p:cNvCxnSpPr>
            <p:nvPr/>
          </p:nvCxnSpPr>
          <p:spPr>
            <a:xfrm flipH="1" flipV="1">
              <a:off x="6054686" y="1939897"/>
              <a:ext cx="1174673" cy="215914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16" idx="3"/>
              <a:endCxn id="17" idx="7"/>
            </p:cNvCxnSpPr>
            <p:nvPr/>
          </p:nvCxnSpPr>
          <p:spPr>
            <a:xfrm flipH="1">
              <a:off x="2776713" y="2432053"/>
              <a:ext cx="1034983" cy="895406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5" idx="1"/>
              <a:endCxn id="17" idx="5"/>
            </p:cNvCxnSpPr>
            <p:nvPr/>
          </p:nvCxnSpPr>
          <p:spPr>
            <a:xfrm flipH="1" flipV="1">
              <a:off x="2776713" y="3735473"/>
              <a:ext cx="660357" cy="828727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11" idx="2"/>
              <a:endCxn id="17" idx="6"/>
            </p:cNvCxnSpPr>
            <p:nvPr/>
          </p:nvCxnSpPr>
          <p:spPr>
            <a:xfrm flipH="1">
              <a:off x="2860844" y="3532260"/>
              <a:ext cx="1944561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>
              <a:stCxn id="12" idx="3"/>
              <a:endCxn id="14" idx="6"/>
            </p:cNvCxnSpPr>
            <p:nvPr/>
          </p:nvCxnSpPr>
          <p:spPr>
            <a:xfrm flipH="1">
              <a:off x="7235709" y="4500696"/>
              <a:ext cx="1249282" cy="725533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>
              <a:stCxn id="12" idx="2"/>
              <a:endCxn id="8" idx="6"/>
            </p:cNvCxnSpPr>
            <p:nvPr/>
          </p:nvCxnSpPr>
          <p:spPr>
            <a:xfrm flipH="1" flipV="1">
              <a:off x="7169039" y="4000602"/>
              <a:ext cx="1231820" cy="296882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>
              <a:stCxn id="8" idx="0"/>
              <a:endCxn id="9" idx="4"/>
            </p:cNvCxnSpPr>
            <p:nvPr/>
          </p:nvCxnSpPr>
          <p:spPr>
            <a:xfrm flipV="1">
              <a:off x="6881721" y="2647967"/>
              <a:ext cx="550826" cy="1065280"/>
            </a:xfrm>
            <a:prstGeom prst="line">
              <a:avLst/>
            </a:prstGeom>
            <a:ln w="28575">
              <a:solidFill>
                <a:srgbClr val="00000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578" name="文字方塊 36"/>
            <p:cNvSpPr txBox="1">
              <a:spLocks noChangeArrowheads="1"/>
            </p:cNvSpPr>
            <p:nvPr/>
          </p:nvSpPr>
          <p:spPr bwMode="auto">
            <a:xfrm>
              <a:off x="2722621" y="2518414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(3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79" name="文字方塊 37"/>
            <p:cNvSpPr txBox="1">
              <a:spLocks noChangeArrowheads="1"/>
            </p:cNvSpPr>
            <p:nvPr/>
          </p:nvSpPr>
          <p:spPr bwMode="auto">
            <a:xfrm>
              <a:off x="3324208" y="3243796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0" name="文字方塊 38"/>
            <p:cNvSpPr txBox="1">
              <a:spLocks noChangeArrowheads="1"/>
            </p:cNvSpPr>
            <p:nvPr/>
          </p:nvSpPr>
          <p:spPr bwMode="auto">
            <a:xfrm>
              <a:off x="2580730" y="4225410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(3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1" name="文字方塊 39"/>
            <p:cNvSpPr txBox="1">
              <a:spLocks noChangeArrowheads="1"/>
            </p:cNvSpPr>
            <p:nvPr/>
          </p:nvSpPr>
          <p:spPr bwMode="auto">
            <a:xfrm>
              <a:off x="3711744" y="3761802"/>
              <a:ext cx="500297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(1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2" name="文字方塊 40"/>
            <p:cNvSpPr txBox="1">
              <a:spLocks noChangeArrowheads="1"/>
            </p:cNvSpPr>
            <p:nvPr/>
          </p:nvSpPr>
          <p:spPr bwMode="auto">
            <a:xfrm>
              <a:off x="4129543" y="2910320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3" name="文字方塊 41"/>
            <p:cNvSpPr txBox="1">
              <a:spLocks noChangeArrowheads="1"/>
            </p:cNvSpPr>
            <p:nvPr/>
          </p:nvSpPr>
          <p:spPr bwMode="auto">
            <a:xfrm>
              <a:off x="4138125" y="4169185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4" name="文字方塊 42"/>
            <p:cNvSpPr txBox="1">
              <a:spLocks noChangeArrowheads="1"/>
            </p:cNvSpPr>
            <p:nvPr/>
          </p:nvSpPr>
          <p:spPr bwMode="auto">
            <a:xfrm>
              <a:off x="4334620" y="4864589"/>
              <a:ext cx="500297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(1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5" name="文字方塊 43"/>
            <p:cNvSpPr txBox="1">
              <a:spLocks noChangeArrowheads="1"/>
            </p:cNvSpPr>
            <p:nvPr/>
          </p:nvSpPr>
          <p:spPr bwMode="auto">
            <a:xfrm>
              <a:off x="5345055" y="4225410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6" name="文字方塊 44"/>
            <p:cNvSpPr txBox="1">
              <a:spLocks noChangeArrowheads="1"/>
            </p:cNvSpPr>
            <p:nvPr/>
          </p:nvSpPr>
          <p:spPr bwMode="auto">
            <a:xfrm>
              <a:off x="5766193" y="5243277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7" name="文字方塊 45"/>
            <p:cNvSpPr txBox="1">
              <a:spLocks noChangeArrowheads="1"/>
            </p:cNvSpPr>
            <p:nvPr/>
          </p:nvSpPr>
          <p:spPr bwMode="auto">
            <a:xfrm>
              <a:off x="6369596" y="4495257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(3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8" name="文字方塊 46"/>
            <p:cNvSpPr txBox="1">
              <a:spLocks noChangeArrowheads="1"/>
            </p:cNvSpPr>
            <p:nvPr/>
          </p:nvSpPr>
          <p:spPr bwMode="auto">
            <a:xfrm>
              <a:off x="5720448" y="3761802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89" name="文字方塊 47"/>
            <p:cNvSpPr txBox="1">
              <a:spLocks noChangeArrowheads="1"/>
            </p:cNvSpPr>
            <p:nvPr/>
          </p:nvSpPr>
          <p:spPr bwMode="auto">
            <a:xfrm>
              <a:off x="7065910" y="3059130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0" name="文字方塊 48"/>
            <p:cNvSpPr txBox="1">
              <a:spLocks noChangeArrowheads="1"/>
            </p:cNvSpPr>
            <p:nvPr/>
          </p:nvSpPr>
          <p:spPr bwMode="auto">
            <a:xfrm>
              <a:off x="7617587" y="3847262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(3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1" name="文字方塊 49"/>
            <p:cNvSpPr txBox="1">
              <a:spLocks noChangeArrowheads="1"/>
            </p:cNvSpPr>
            <p:nvPr/>
          </p:nvSpPr>
          <p:spPr bwMode="auto">
            <a:xfrm>
              <a:off x="7733465" y="4862129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(5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2" name="文字方塊 50"/>
            <p:cNvSpPr txBox="1">
              <a:spLocks noChangeArrowheads="1"/>
            </p:cNvSpPr>
            <p:nvPr/>
          </p:nvSpPr>
          <p:spPr bwMode="auto">
            <a:xfrm>
              <a:off x="4903293" y="2359761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(4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3" name="文字方塊 51"/>
            <p:cNvSpPr txBox="1">
              <a:spLocks noChangeArrowheads="1"/>
            </p:cNvSpPr>
            <p:nvPr/>
          </p:nvSpPr>
          <p:spPr bwMode="auto">
            <a:xfrm>
              <a:off x="4514852" y="1720261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(2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4" name="文字方塊 52"/>
            <p:cNvSpPr txBox="1">
              <a:spLocks noChangeArrowheads="1"/>
            </p:cNvSpPr>
            <p:nvPr/>
          </p:nvSpPr>
          <p:spPr bwMode="auto">
            <a:xfrm>
              <a:off x="5603065" y="2834536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(3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5" name="文字方塊 53"/>
            <p:cNvSpPr txBox="1">
              <a:spLocks noChangeArrowheads="1"/>
            </p:cNvSpPr>
            <p:nvPr/>
          </p:nvSpPr>
          <p:spPr bwMode="auto">
            <a:xfrm>
              <a:off x="6442157" y="1702397"/>
              <a:ext cx="500297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(1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5596" name="文字方塊 54"/>
            <p:cNvSpPr txBox="1">
              <a:spLocks noChangeArrowheads="1"/>
            </p:cNvSpPr>
            <p:nvPr/>
          </p:nvSpPr>
          <p:spPr bwMode="auto">
            <a:xfrm>
              <a:off x="6076505" y="2285110"/>
              <a:ext cx="511646" cy="338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(4</a:t>
              </a:r>
              <a:r>
                <a:rPr lang="en-US" altLang="zh-TW" sz="1600" b="1" baseline="30000">
                  <a:solidFill>
                    <a:srgbClr val="000000"/>
                  </a:solidFill>
                  <a:ea typeface="新細明體" panose="02020500000000000000" pitchFamily="18" charset="-120"/>
                </a:rPr>
                <a:t>1</a:t>
              </a:r>
              <a:r>
                <a:rPr lang="en-US" altLang="zh-TW" sz="16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)</a:t>
              </a:r>
              <a:endParaRPr lang="zh-TW" altLang="en-US" sz="16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  <p:cxnSp>
          <p:nvCxnSpPr>
            <p:cNvPr id="7" name="直線接點 6"/>
            <p:cNvCxnSpPr>
              <a:stCxn id="17" idx="2"/>
            </p:cNvCxnSpPr>
            <p:nvPr/>
          </p:nvCxnSpPr>
          <p:spPr>
            <a:xfrm flipH="1">
              <a:off x="1932218" y="3532260"/>
              <a:ext cx="352402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598" name="文字方塊 58"/>
            <p:cNvSpPr txBox="1">
              <a:spLocks noChangeArrowheads="1"/>
            </p:cNvSpPr>
            <p:nvPr/>
          </p:nvSpPr>
          <p:spPr bwMode="auto">
            <a:xfrm>
              <a:off x="8442830" y="4066050"/>
              <a:ext cx="527675" cy="461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b="1">
                  <a:solidFill>
                    <a:srgbClr val="000000"/>
                  </a:solidFill>
                  <a:ea typeface="新細明體" panose="02020500000000000000" pitchFamily="18" charset="-120"/>
                </a:rPr>
                <a:t>10</a:t>
              </a:r>
              <a:endParaRPr lang="zh-TW" altLang="en-US" sz="2400" b="1">
                <a:solidFill>
                  <a:srgbClr val="000000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0" name="橢圓 59"/>
          <p:cNvSpPr/>
          <p:nvPr/>
        </p:nvSpPr>
        <p:spPr>
          <a:xfrm>
            <a:off x="623889" y="2154238"/>
            <a:ext cx="358775" cy="36036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2400" b="1" dirty="0">
              <a:solidFill>
                <a:srgbClr val="000000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623889" y="2730501"/>
            <a:ext cx="358775" cy="36036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2400" b="1" dirty="0">
              <a:solidFill>
                <a:srgbClr val="000000"/>
              </a:solidFill>
            </a:endParaRPr>
          </a:p>
        </p:txBody>
      </p:sp>
      <p:sp>
        <p:nvSpPr>
          <p:cNvPr id="65543" name="文字方塊 61"/>
          <p:cNvSpPr txBox="1">
            <a:spLocks noChangeArrowheads="1"/>
          </p:cNvSpPr>
          <p:nvPr/>
        </p:nvSpPr>
        <p:spPr bwMode="auto">
          <a:xfrm>
            <a:off x="954089" y="2135188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Starting Base</a:t>
            </a:r>
            <a:endParaRPr lang="zh-TW" altLang="en-US" sz="2000">
              <a:solidFill>
                <a:srgbClr val="000000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5544" name="文字方塊 62"/>
          <p:cNvSpPr txBox="1">
            <a:spLocks noChangeArrowheads="1"/>
          </p:cNvSpPr>
          <p:nvPr/>
        </p:nvSpPr>
        <p:spPr bwMode="auto">
          <a:xfrm>
            <a:off x="962025" y="2576514"/>
            <a:ext cx="180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Disconnected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Shelter</a:t>
            </a:r>
            <a:endParaRPr lang="zh-TW" altLang="en-US" sz="2000">
              <a:solidFill>
                <a:srgbClr val="000000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64" name="直線接點 63"/>
          <p:cNvCxnSpPr/>
          <p:nvPr/>
        </p:nvCxnSpPr>
        <p:spPr>
          <a:xfrm flipH="1">
            <a:off x="560389" y="5302250"/>
            <a:ext cx="1476375" cy="0"/>
          </a:xfrm>
          <a:prstGeom prst="line">
            <a:avLst/>
          </a:prstGeom>
          <a:ln w="28575">
            <a:solidFill>
              <a:srgbClr val="000000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546" name="文字方塊 65"/>
          <p:cNvSpPr txBox="1">
            <a:spLocks noChangeArrowheads="1"/>
          </p:cNvSpPr>
          <p:nvPr/>
        </p:nvSpPr>
        <p:spPr bwMode="auto">
          <a:xfrm>
            <a:off x="2035175" y="5089525"/>
            <a:ext cx="19812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Damaged Road</a:t>
            </a:r>
            <a:endParaRPr lang="zh-TW" altLang="en-US" sz="2000">
              <a:solidFill>
                <a:srgbClr val="000000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5547" name="文字方塊 5"/>
          <p:cNvSpPr txBox="1">
            <a:spLocks noChangeArrowheads="1"/>
          </p:cNvSpPr>
          <p:nvPr/>
        </p:nvSpPr>
        <p:spPr bwMode="auto">
          <a:xfrm>
            <a:off x="511175" y="1019176"/>
            <a:ext cx="48529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solidFill>
                  <a:schemeClr val="bg1"/>
                </a:solidFill>
                <a:ea typeface="新細明體" panose="02020500000000000000" pitchFamily="18" charset="-120"/>
              </a:rPr>
              <a:t>Given: </a:t>
            </a:r>
            <a:br>
              <a:rPr lang="en-US" altLang="zh-TW" sz="2000">
                <a:solidFill>
                  <a:schemeClr val="bg1"/>
                </a:solidFill>
                <a:ea typeface="新細明體" panose="02020500000000000000" pitchFamily="18" charset="-120"/>
              </a:rPr>
            </a:br>
            <a:r>
              <a:rPr lang="en-US" altLang="zh-TW" sz="2000">
                <a:solidFill>
                  <a:schemeClr val="bg1"/>
                </a:solidFill>
                <a:ea typeface="新細明體" panose="02020500000000000000" pitchFamily="18" charset="-120"/>
              </a:rPr>
              <a:t>5 recovery team, 9 disconnected shelters</a:t>
            </a:r>
            <a:endParaRPr lang="zh-TW" altLang="en-US" sz="200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73" name="文字方塊 72"/>
          <p:cNvSpPr txBox="1">
            <a:spLocks noChangeArrowheads="1"/>
          </p:cNvSpPr>
          <p:nvPr/>
        </p:nvSpPr>
        <p:spPr bwMode="auto">
          <a:xfrm>
            <a:off x="3749676" y="5411788"/>
            <a:ext cx="5789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b="1">
                <a:solidFill>
                  <a:srgbClr val="FF0000"/>
                </a:solidFill>
                <a:ea typeface="新細明體" panose="02020500000000000000" pitchFamily="18" charset="-120"/>
              </a:rPr>
              <a:t>Objective: </a:t>
            </a:r>
            <a:br>
              <a:rPr lang="en-US" altLang="zh-TW" sz="2000">
                <a:solidFill>
                  <a:srgbClr val="FF0000"/>
                </a:solidFill>
                <a:ea typeface="新細明體" panose="02020500000000000000" pitchFamily="18" charset="-120"/>
              </a:rPr>
            </a:br>
            <a:r>
              <a:rPr lang="en-US" altLang="zh-TW" sz="2000">
                <a:solidFill>
                  <a:srgbClr val="FF0000"/>
                </a:solidFill>
                <a:ea typeface="新細明體" panose="02020500000000000000" pitchFamily="18" charset="-120"/>
              </a:rPr>
              <a:t>Starting from 1, to repair damaged roads to reach</a:t>
            </a:r>
            <a:br>
              <a:rPr lang="en-US" altLang="zh-TW" sz="2000">
                <a:solidFill>
                  <a:srgbClr val="FF0000"/>
                </a:solidFill>
                <a:ea typeface="新細明體" panose="02020500000000000000" pitchFamily="18" charset="-120"/>
              </a:rPr>
            </a:br>
            <a:r>
              <a:rPr lang="en-US" altLang="zh-TW" sz="2000">
                <a:solidFill>
                  <a:srgbClr val="FF0000"/>
                </a:solidFill>
                <a:ea typeface="新細明體" panose="02020500000000000000" pitchFamily="18" charset="-120"/>
              </a:rPr>
              <a:t>all shelters in the shortest time </a:t>
            </a:r>
            <a:endParaRPr lang="zh-TW" altLang="en-US" sz="200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cs typeface="Times New Roman" panose="02020603050405020304" pitchFamily="18" charset="0"/>
              </a:rPr>
              <a:t>A Special RCPSP (2/2)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3" name="Picture 61" descr="C:\Users\user\Desktop\my paper\圖檔\圖3.6(a)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4" y="4652964"/>
            <a:ext cx="5132387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群組 7181"/>
          <p:cNvGrpSpPr>
            <a:grpSpLocks/>
          </p:cNvGrpSpPr>
          <p:nvPr/>
        </p:nvGrpSpPr>
        <p:grpSpPr bwMode="auto">
          <a:xfrm>
            <a:off x="1168400" y="1133476"/>
            <a:ext cx="8129588" cy="2943225"/>
            <a:chOff x="787253" y="977399"/>
            <a:chExt cx="8129581" cy="2944107"/>
          </a:xfrm>
        </p:grpSpPr>
        <p:grpSp>
          <p:nvGrpSpPr>
            <p:cNvPr id="76826" name="群組 1"/>
            <p:cNvGrpSpPr>
              <a:grpSpLocks/>
            </p:cNvGrpSpPr>
            <p:nvPr/>
          </p:nvGrpSpPr>
          <p:grpSpPr bwMode="auto">
            <a:xfrm>
              <a:off x="1264730" y="977399"/>
              <a:ext cx="6621573" cy="2944107"/>
              <a:chOff x="982875" y="1691635"/>
              <a:chExt cx="6621573" cy="2944107"/>
            </a:xfrm>
          </p:grpSpPr>
          <p:grpSp>
            <p:nvGrpSpPr>
              <p:cNvPr id="76830" name="群組 99"/>
              <p:cNvGrpSpPr>
                <a:grpSpLocks/>
              </p:cNvGrpSpPr>
              <p:nvPr/>
            </p:nvGrpSpPr>
            <p:grpSpPr bwMode="auto">
              <a:xfrm>
                <a:off x="2519624" y="1691635"/>
                <a:ext cx="3587931" cy="2944107"/>
                <a:chOff x="2565737" y="1721521"/>
                <a:chExt cx="3587931" cy="2944107"/>
              </a:xfrm>
            </p:grpSpPr>
            <p:sp>
              <p:nvSpPr>
                <p:cNvPr id="102" name="流程圖: 程序 101"/>
                <p:cNvSpPr/>
                <p:nvPr/>
              </p:nvSpPr>
              <p:spPr>
                <a:xfrm>
                  <a:off x="2566048" y="2691775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流程圖: 程序 102"/>
                <p:cNvSpPr/>
                <p:nvPr/>
              </p:nvSpPr>
              <p:spPr>
                <a:xfrm>
                  <a:off x="2566048" y="4144772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流程圖: 程序 103"/>
                <p:cNvSpPr/>
                <p:nvPr/>
              </p:nvSpPr>
              <p:spPr>
                <a:xfrm>
                  <a:off x="3653484" y="2680658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流程圖: 程序 104"/>
                <p:cNvSpPr/>
                <p:nvPr/>
              </p:nvSpPr>
              <p:spPr>
                <a:xfrm>
                  <a:off x="4075759" y="4147948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流程圖: 程序 105"/>
                <p:cNvSpPr/>
                <p:nvPr/>
              </p:nvSpPr>
              <p:spPr>
                <a:xfrm>
                  <a:off x="5696595" y="1721521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" name="流程圖: 程序 106"/>
                <p:cNvSpPr/>
                <p:nvPr/>
              </p:nvSpPr>
              <p:spPr>
                <a:xfrm>
                  <a:off x="4728221" y="3107824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流程圖: 程序 107"/>
                <p:cNvSpPr/>
                <p:nvPr/>
              </p:nvSpPr>
              <p:spPr>
                <a:xfrm>
                  <a:off x="5687070" y="2577440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流程圖: 程序 108"/>
                <p:cNvSpPr/>
                <p:nvPr/>
              </p:nvSpPr>
              <p:spPr>
                <a:xfrm>
                  <a:off x="5687070" y="3369840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流程圖: 程序 109"/>
                <p:cNvSpPr/>
                <p:nvPr/>
              </p:nvSpPr>
              <p:spPr>
                <a:xfrm>
                  <a:off x="5679132" y="4144772"/>
                  <a:ext cx="457200" cy="517680"/>
                </a:xfrm>
                <a:prstGeom prst="flowChartProcess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altLang="zh-TW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TW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6831" name="群組 110"/>
              <p:cNvGrpSpPr>
                <a:grpSpLocks/>
              </p:cNvGrpSpPr>
              <p:nvPr/>
            </p:nvGrpSpPr>
            <p:grpSpPr bwMode="auto">
              <a:xfrm>
                <a:off x="2976824" y="1950518"/>
                <a:ext cx="2673531" cy="2426341"/>
                <a:chOff x="4929737" y="5516714"/>
                <a:chExt cx="2673531" cy="2426341"/>
              </a:xfrm>
            </p:grpSpPr>
            <p:cxnSp>
              <p:nvCxnSpPr>
                <p:cNvPr id="112" name="直線單箭頭接點 111"/>
                <p:cNvCxnSpPr>
                  <a:stCxn id="102" idx="3"/>
                  <a:endCxn id="104" idx="1"/>
                </p:cNvCxnSpPr>
                <p:nvPr/>
              </p:nvCxnSpPr>
              <p:spPr>
                <a:xfrm flipV="1">
                  <a:off x="4930047" y="6475809"/>
                  <a:ext cx="630237" cy="11115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單箭頭接點 112"/>
                <p:cNvCxnSpPr>
                  <a:stCxn id="104" idx="3"/>
                  <a:endCxn id="106" idx="1"/>
                </p:cNvCxnSpPr>
                <p:nvPr/>
              </p:nvCxnSpPr>
              <p:spPr>
                <a:xfrm flipV="1">
                  <a:off x="6017483" y="5516672"/>
                  <a:ext cx="1585912" cy="959137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113"/>
                <p:cNvCxnSpPr>
                  <a:stCxn id="104" idx="3"/>
                  <a:endCxn id="107" idx="1"/>
                </p:cNvCxnSpPr>
                <p:nvPr/>
              </p:nvCxnSpPr>
              <p:spPr>
                <a:xfrm>
                  <a:off x="6017483" y="6475809"/>
                  <a:ext cx="617538" cy="427165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114"/>
                <p:cNvCxnSpPr>
                  <a:stCxn id="107" idx="3"/>
                  <a:endCxn id="108" idx="1"/>
                </p:cNvCxnSpPr>
                <p:nvPr/>
              </p:nvCxnSpPr>
              <p:spPr>
                <a:xfrm flipV="1">
                  <a:off x="7092220" y="6372590"/>
                  <a:ext cx="501650" cy="530384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單箭頭接點 115"/>
                <p:cNvCxnSpPr>
                  <a:stCxn id="105" idx="3"/>
                  <a:endCxn id="110" idx="1"/>
                </p:cNvCxnSpPr>
                <p:nvPr/>
              </p:nvCxnSpPr>
              <p:spPr>
                <a:xfrm flipV="1">
                  <a:off x="6439758" y="7939923"/>
                  <a:ext cx="1146174" cy="3176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線單箭頭接點 116"/>
                <p:cNvCxnSpPr>
                  <a:stCxn id="107" idx="3"/>
                  <a:endCxn id="109" idx="1"/>
                </p:cNvCxnSpPr>
                <p:nvPr/>
              </p:nvCxnSpPr>
              <p:spPr>
                <a:xfrm>
                  <a:off x="7092220" y="6902974"/>
                  <a:ext cx="501650" cy="262017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單箭頭接點 117"/>
                <p:cNvCxnSpPr>
                  <a:stCxn id="103" idx="3"/>
                  <a:endCxn id="105" idx="1"/>
                </p:cNvCxnSpPr>
                <p:nvPr/>
              </p:nvCxnSpPr>
              <p:spPr>
                <a:xfrm>
                  <a:off x="4930047" y="7939923"/>
                  <a:ext cx="1052511" cy="3176"/>
                </a:xfrm>
                <a:prstGeom prst="straightConnector1">
                  <a:avLst/>
                </a:prstGeom>
                <a:ln w="38100">
                  <a:solidFill>
                    <a:srgbClr val="014F0E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直線單箭頭接點 118"/>
              <p:cNvCxnSpPr>
                <a:stCxn id="120" idx="3"/>
                <a:endCxn id="102" idx="1"/>
              </p:cNvCxnSpPr>
              <p:nvPr/>
            </p:nvCxnSpPr>
            <p:spPr>
              <a:xfrm flipV="1">
                <a:off x="1440436" y="2920728"/>
                <a:ext cx="1079499" cy="632014"/>
              </a:xfrm>
              <a:prstGeom prst="straightConnector1">
                <a:avLst/>
              </a:prstGeom>
              <a:ln w="38100">
                <a:solidFill>
                  <a:srgbClr val="014F0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流程圖: 程序 119"/>
              <p:cNvSpPr/>
              <p:nvPr/>
            </p:nvSpPr>
            <p:spPr>
              <a:xfrm>
                <a:off x="983236" y="3293903"/>
                <a:ext cx="457200" cy="517680"/>
              </a:xfrm>
              <a:prstGeom prst="flowChartProcess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TW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TW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直線單箭頭接點 121"/>
              <p:cNvCxnSpPr>
                <a:stCxn id="120" idx="3"/>
                <a:endCxn id="103" idx="1"/>
              </p:cNvCxnSpPr>
              <p:nvPr/>
            </p:nvCxnSpPr>
            <p:spPr>
              <a:xfrm>
                <a:off x="1440436" y="3552743"/>
                <a:ext cx="1079499" cy="820984"/>
              </a:xfrm>
              <a:prstGeom prst="straightConnector1">
                <a:avLst/>
              </a:prstGeom>
              <a:ln w="38100">
                <a:solidFill>
                  <a:srgbClr val="014F0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>
                <a:stCxn id="106" idx="3"/>
                <a:endCxn id="129" idx="1"/>
              </p:cNvCxnSpPr>
              <p:nvPr/>
            </p:nvCxnSpPr>
            <p:spPr>
              <a:xfrm>
                <a:off x="6107681" y="1950476"/>
                <a:ext cx="1497011" cy="1497461"/>
              </a:xfrm>
              <a:prstGeom prst="straightConnector1">
                <a:avLst/>
              </a:prstGeom>
              <a:ln w="38100">
                <a:solidFill>
                  <a:srgbClr val="014F0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/>
              <p:cNvCxnSpPr>
                <a:stCxn id="108" idx="3"/>
                <a:endCxn id="129" idx="1"/>
              </p:cNvCxnSpPr>
              <p:nvPr/>
            </p:nvCxnSpPr>
            <p:spPr>
              <a:xfrm>
                <a:off x="6099743" y="2806394"/>
                <a:ext cx="1504949" cy="641542"/>
              </a:xfrm>
              <a:prstGeom prst="straightConnector1">
                <a:avLst/>
              </a:prstGeom>
              <a:ln w="38100">
                <a:solidFill>
                  <a:srgbClr val="014F0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125"/>
              <p:cNvCxnSpPr>
                <a:stCxn id="109" idx="3"/>
                <a:endCxn id="129" idx="1"/>
              </p:cNvCxnSpPr>
              <p:nvPr/>
            </p:nvCxnSpPr>
            <p:spPr>
              <a:xfrm flipV="1">
                <a:off x="6099743" y="3447936"/>
                <a:ext cx="1504949" cy="150858"/>
              </a:xfrm>
              <a:prstGeom prst="straightConnector1">
                <a:avLst/>
              </a:prstGeom>
              <a:ln w="38100">
                <a:solidFill>
                  <a:srgbClr val="014F0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126"/>
              <p:cNvCxnSpPr>
                <a:stCxn id="110" idx="3"/>
                <a:endCxn id="129" idx="1"/>
              </p:cNvCxnSpPr>
              <p:nvPr/>
            </p:nvCxnSpPr>
            <p:spPr>
              <a:xfrm flipV="1">
                <a:off x="6090218" y="3447936"/>
                <a:ext cx="1514474" cy="925790"/>
              </a:xfrm>
              <a:prstGeom prst="straightConnector1">
                <a:avLst/>
              </a:prstGeom>
              <a:ln w="38100">
                <a:solidFill>
                  <a:srgbClr val="014F0E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流程圖: 程序 128"/>
            <p:cNvSpPr/>
            <p:nvPr/>
          </p:nvSpPr>
          <p:spPr>
            <a:xfrm>
              <a:off x="7886547" y="2474861"/>
              <a:ext cx="457200" cy="517680"/>
            </a:xfrm>
            <a:prstGeom prst="flowChartProces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28" name="文字方塊 126"/>
            <p:cNvSpPr txBox="1">
              <a:spLocks noChangeArrowheads="1"/>
            </p:cNvSpPr>
            <p:nvPr/>
          </p:nvSpPr>
          <p:spPr bwMode="auto">
            <a:xfrm>
              <a:off x="7666116" y="3068960"/>
              <a:ext cx="1250718" cy="30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Dummy sink</a:t>
              </a:r>
              <a:endParaRPr lang="zh-TW" altLang="en-US" sz="14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6829" name="文字方塊 126"/>
            <p:cNvSpPr txBox="1">
              <a:spLocks noChangeArrowheads="1"/>
            </p:cNvSpPr>
            <p:nvPr/>
          </p:nvSpPr>
          <p:spPr bwMode="auto">
            <a:xfrm>
              <a:off x="787253" y="3109802"/>
              <a:ext cx="1479957" cy="30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¥"/>
                <a:defRPr kumimoji="1" sz="28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kumimoji="1" sz="2500">
                  <a:solidFill>
                    <a:srgbClr val="01450C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£"/>
                <a:defRPr kumimoji="1" sz="2200">
                  <a:solidFill>
                    <a:srgbClr val="0D20AB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4992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w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標楷體" panose="03000509000000000000" pitchFamily="65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 b="1">
                  <a:solidFill>
                    <a:srgbClr val="000000"/>
                  </a:solidFill>
                  <a:cs typeface="Times New Roman" panose="02020603050405020304" pitchFamily="18" charset="0"/>
                </a:rPr>
                <a:t>Dummy source</a:t>
              </a:r>
              <a:endParaRPr lang="zh-TW" altLang="en-US" sz="1400" b="1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40" name="橢圓形圖說文字 139"/>
          <p:cNvSpPr/>
          <p:nvPr/>
        </p:nvSpPr>
        <p:spPr>
          <a:xfrm>
            <a:off x="6554788" y="4581526"/>
            <a:ext cx="2501900" cy="652463"/>
          </a:xfrm>
          <a:prstGeom prst="wedgeEllipseCallout">
            <a:avLst>
              <a:gd name="adj1" fmla="val -51790"/>
              <a:gd name="adj2" fmla="val 953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b="1" dirty="0" err="1"/>
              <a:t>Makespan</a:t>
            </a:r>
            <a:r>
              <a:rPr lang="zh-TW" altLang="en-US" b="1" dirty="0"/>
              <a:t> </a:t>
            </a:r>
            <a:r>
              <a:rPr lang="en-US" altLang="zh-TW" b="1" dirty="0"/>
              <a:t>= 9</a:t>
            </a:r>
            <a:endParaRPr lang="zh-TW" altLang="en-US" b="1" dirty="0"/>
          </a:p>
        </p:txBody>
      </p:sp>
      <p:sp>
        <p:nvSpPr>
          <p:cNvPr id="76806" name="文字方塊 7180"/>
          <p:cNvSpPr txBox="1">
            <a:spLocks noChangeArrowheads="1"/>
          </p:cNvSpPr>
          <p:nvPr/>
        </p:nvSpPr>
        <p:spPr bwMode="auto">
          <a:xfrm>
            <a:off x="3160713" y="3203575"/>
            <a:ext cx="468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07" name="文字方塊 150"/>
          <p:cNvSpPr txBox="1">
            <a:spLocks noChangeArrowheads="1"/>
          </p:cNvSpPr>
          <p:nvPr/>
        </p:nvSpPr>
        <p:spPr bwMode="auto">
          <a:xfrm>
            <a:off x="4651376" y="3217864"/>
            <a:ext cx="4683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CG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08" name="文字方塊 151"/>
          <p:cNvSpPr txBox="1">
            <a:spLocks noChangeArrowheads="1"/>
          </p:cNvSpPr>
          <p:nvPr/>
        </p:nvSpPr>
        <p:spPr bwMode="auto">
          <a:xfrm>
            <a:off x="6694489" y="3352800"/>
            <a:ext cx="492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GH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09" name="文字方塊 152"/>
          <p:cNvSpPr txBox="1">
            <a:spLocks noChangeArrowheads="1"/>
          </p:cNvSpPr>
          <p:nvPr/>
        </p:nvSpPr>
        <p:spPr bwMode="auto">
          <a:xfrm>
            <a:off x="3165476" y="1725614"/>
            <a:ext cx="468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AB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0" name="文字方塊 153"/>
          <p:cNvSpPr txBox="1">
            <a:spLocks noChangeArrowheads="1"/>
          </p:cNvSpPr>
          <p:nvPr/>
        </p:nvSpPr>
        <p:spPr bwMode="auto">
          <a:xfrm>
            <a:off x="4270375" y="1714500"/>
            <a:ext cx="45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1" name="文字方塊 154"/>
          <p:cNvSpPr txBox="1">
            <a:spLocks noChangeArrowheads="1"/>
          </p:cNvSpPr>
          <p:nvPr/>
        </p:nvSpPr>
        <p:spPr bwMode="auto">
          <a:xfrm>
            <a:off x="5343526" y="2154239"/>
            <a:ext cx="4238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EF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2" name="文字方塊 155"/>
          <p:cNvSpPr txBox="1">
            <a:spLocks noChangeArrowheads="1"/>
          </p:cNvSpPr>
          <p:nvPr/>
        </p:nvSpPr>
        <p:spPr bwMode="auto">
          <a:xfrm>
            <a:off x="6761163" y="1117600"/>
            <a:ext cx="468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ED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3" name="文字方塊 161"/>
          <p:cNvSpPr txBox="1">
            <a:spLocks noChangeArrowheads="1"/>
          </p:cNvSpPr>
          <p:nvPr/>
        </p:nvSpPr>
        <p:spPr bwMode="auto">
          <a:xfrm>
            <a:off x="6770689" y="2630489"/>
            <a:ext cx="377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FJ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4" name="文字方塊 162"/>
          <p:cNvSpPr txBox="1">
            <a:spLocks noChangeArrowheads="1"/>
          </p:cNvSpPr>
          <p:nvPr/>
        </p:nvSpPr>
        <p:spPr bwMode="auto">
          <a:xfrm>
            <a:off x="6759575" y="1906589"/>
            <a:ext cx="3683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</a:t>
            </a:r>
            <a:endParaRPr lang="zh-TW" altLang="en-US" sz="160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5" name="文字方塊 2"/>
          <p:cNvSpPr txBox="1">
            <a:spLocks noChangeArrowheads="1"/>
          </p:cNvSpPr>
          <p:nvPr/>
        </p:nvSpPr>
        <p:spPr bwMode="auto">
          <a:xfrm>
            <a:off x="3121026" y="2592389"/>
            <a:ext cx="500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6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6" name="文字方塊 44"/>
          <p:cNvSpPr txBox="1">
            <a:spLocks noChangeArrowheads="1"/>
          </p:cNvSpPr>
          <p:nvPr/>
        </p:nvSpPr>
        <p:spPr bwMode="auto">
          <a:xfrm>
            <a:off x="3105151" y="4075114"/>
            <a:ext cx="500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6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7" name="文字方塊 45"/>
          <p:cNvSpPr txBox="1">
            <a:spLocks noChangeArrowheads="1"/>
          </p:cNvSpPr>
          <p:nvPr/>
        </p:nvSpPr>
        <p:spPr bwMode="auto">
          <a:xfrm>
            <a:off x="4637088" y="4057650"/>
            <a:ext cx="500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8" name="文字方塊 46"/>
          <p:cNvSpPr txBox="1">
            <a:spLocks noChangeArrowheads="1"/>
          </p:cNvSpPr>
          <p:nvPr/>
        </p:nvSpPr>
        <p:spPr bwMode="auto">
          <a:xfrm>
            <a:off x="4230688" y="2570164"/>
            <a:ext cx="500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19" name="文字方塊 47"/>
          <p:cNvSpPr txBox="1">
            <a:spLocks noChangeArrowheads="1"/>
          </p:cNvSpPr>
          <p:nvPr/>
        </p:nvSpPr>
        <p:spPr bwMode="auto">
          <a:xfrm>
            <a:off x="6235701" y="4057650"/>
            <a:ext cx="500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20" name="文字方塊 48"/>
          <p:cNvSpPr txBox="1">
            <a:spLocks noChangeArrowheads="1"/>
          </p:cNvSpPr>
          <p:nvPr/>
        </p:nvSpPr>
        <p:spPr bwMode="auto">
          <a:xfrm>
            <a:off x="6251576" y="1585914"/>
            <a:ext cx="500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21" name="文字方塊 49"/>
          <p:cNvSpPr txBox="1">
            <a:spLocks noChangeArrowheads="1"/>
          </p:cNvSpPr>
          <p:nvPr/>
        </p:nvSpPr>
        <p:spPr bwMode="auto">
          <a:xfrm>
            <a:off x="5283201" y="3014664"/>
            <a:ext cx="500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22" name="文字方塊 50"/>
          <p:cNvSpPr txBox="1">
            <a:spLocks noChangeArrowheads="1"/>
          </p:cNvSpPr>
          <p:nvPr/>
        </p:nvSpPr>
        <p:spPr bwMode="auto">
          <a:xfrm>
            <a:off x="6246813" y="2492375"/>
            <a:ext cx="500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23" name="文字方塊 51"/>
          <p:cNvSpPr txBox="1">
            <a:spLocks noChangeArrowheads="1"/>
          </p:cNvSpPr>
          <p:nvPr/>
        </p:nvSpPr>
        <p:spPr bwMode="auto">
          <a:xfrm>
            <a:off x="6246813" y="3246439"/>
            <a:ext cx="500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</a:t>
            </a:r>
            <a:r>
              <a:rPr lang="en-US" altLang="zh-TW" sz="1600" b="1" baseline="300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sz="1600" b="1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6824" name="文字方塊 1"/>
          <p:cNvSpPr txBox="1">
            <a:spLocks noChangeArrowheads="1"/>
          </p:cNvSpPr>
          <p:nvPr/>
        </p:nvSpPr>
        <p:spPr bwMode="auto">
          <a:xfrm>
            <a:off x="6313489" y="5949950"/>
            <a:ext cx="731837" cy="3683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Time</a:t>
            </a:r>
            <a:r>
              <a:rPr lang="en-US" altLang="zh-TW" sz="120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endParaRPr lang="zh-TW" altLang="en-US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76825" name="文字方塊 53"/>
          <p:cNvSpPr txBox="1">
            <a:spLocks noChangeArrowheads="1"/>
          </p:cNvSpPr>
          <p:nvPr/>
        </p:nvSpPr>
        <p:spPr bwMode="auto">
          <a:xfrm>
            <a:off x="1682751" y="4818063"/>
            <a:ext cx="938213" cy="8318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ea typeface="新細明體" panose="02020500000000000000" pitchFamily="18" charset="-120"/>
              </a:rPr>
              <a:t># Team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1800">
              <a:solidFill>
                <a:schemeClr val="bg1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endParaRPr lang="zh-TW" altLang="en-US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Underground Pipeline Networks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39465-9670-4AD2-BC67-78E5179D8CCF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667" y="1117560"/>
            <a:ext cx="3838795" cy="511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9" y="1117560"/>
            <a:ext cx="4042925" cy="30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99" y="1117559"/>
            <a:ext cx="8972162" cy="4218470"/>
          </a:xfrm>
          <a:prstGeom prst="rect">
            <a:avLst/>
          </a:prstGeom>
        </p:spPr>
      </p:pic>
      <p:pic>
        <p:nvPicPr>
          <p:cNvPr id="5" name="內容版面配置區 1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2" y="4188475"/>
            <a:ext cx="4303489" cy="2437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群組 72"/>
          <p:cNvGrpSpPr/>
          <p:nvPr/>
        </p:nvGrpSpPr>
        <p:grpSpPr>
          <a:xfrm>
            <a:off x="632520" y="4350844"/>
            <a:ext cx="4219974" cy="2102492"/>
            <a:chOff x="251520" y="4350844"/>
            <a:chExt cx="4219974" cy="2102492"/>
          </a:xfrm>
        </p:grpSpPr>
        <p:grpSp>
          <p:nvGrpSpPr>
            <p:cNvPr id="56" name="群組 55"/>
            <p:cNvGrpSpPr/>
            <p:nvPr/>
          </p:nvGrpSpPr>
          <p:grpSpPr>
            <a:xfrm>
              <a:off x="323528" y="4504326"/>
              <a:ext cx="4032448" cy="1804994"/>
              <a:chOff x="323528" y="4504326"/>
              <a:chExt cx="4032448" cy="1804994"/>
            </a:xfrm>
          </p:grpSpPr>
          <p:cxnSp>
            <p:nvCxnSpPr>
              <p:cNvPr id="10" name="直線接點 9"/>
              <p:cNvCxnSpPr/>
              <p:nvPr/>
            </p:nvCxnSpPr>
            <p:spPr>
              <a:xfrm>
                <a:off x="1187624" y="4512537"/>
                <a:ext cx="1080120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2411135" y="4512537"/>
                <a:ext cx="1080745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1187624" y="5733256"/>
                <a:ext cx="864096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2555776" y="5733256"/>
                <a:ext cx="864096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1187624" y="5085184"/>
                <a:ext cx="720080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 flipV="1">
                <a:off x="2411135" y="5085184"/>
                <a:ext cx="1008737" cy="149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>
                <a:off x="323528" y="5085184"/>
                <a:ext cx="648072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>
              <a:xfrm>
                <a:off x="3608717" y="5085184"/>
                <a:ext cx="603243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>
                <a:off x="3624124" y="5733256"/>
                <a:ext cx="587836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>
              <a:xfrm>
                <a:off x="539552" y="5704731"/>
                <a:ext cx="476436" cy="8384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539552" y="6309320"/>
                <a:ext cx="3816424" cy="0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 flipH="1">
                <a:off x="1111424" y="4512537"/>
                <a:ext cx="4192" cy="55254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 flipH="1">
                <a:off x="1111424" y="5140193"/>
                <a:ext cx="4192" cy="55254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H="1">
                <a:off x="2314697" y="4544156"/>
                <a:ext cx="4192" cy="55254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 flipH="1">
                <a:off x="2314697" y="5160568"/>
                <a:ext cx="5392" cy="358618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 flipH="1">
                <a:off x="3545142" y="4504326"/>
                <a:ext cx="4192" cy="55254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flipH="1">
                <a:off x="3555094" y="5147813"/>
                <a:ext cx="4192" cy="55254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>
              <a:xfrm flipH="1">
                <a:off x="4344286" y="5127028"/>
                <a:ext cx="4192" cy="552547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>
              <a:xfrm>
                <a:off x="647564" y="5818669"/>
                <a:ext cx="0" cy="347503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4344286" y="5796910"/>
                <a:ext cx="11690" cy="440402"/>
              </a:xfrm>
              <a:prstGeom prst="line">
                <a:avLst/>
              </a:prstGeom>
              <a:ln w="889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橢圓 56"/>
            <p:cNvSpPr/>
            <p:nvPr/>
          </p:nvSpPr>
          <p:spPr>
            <a:xfrm>
              <a:off x="3469117" y="43508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2211827" y="436787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1037446" y="438452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2211827" y="497547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3425314" y="497547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4211960" y="497547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1000106" y="497634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1779281" y="498869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251520" y="497547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1000106" y="558924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3444931" y="560091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4198198" y="562300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512114" y="561728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508827" y="617570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4255470" y="623731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2150365" y="5553545"/>
              <a:ext cx="353089" cy="3884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91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</a:rPr>
              <a:t>An Illustrative Example (1/2)</a:t>
            </a:r>
            <a:endParaRPr lang="zh-TW" altLang="en-US" dirty="0">
              <a:latin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39465-9670-4AD2-BC67-78E5179D8CCF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Picture 4" descr="C:\Users\Ping\Desktop\東區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1556793"/>
            <a:ext cx="5328592" cy="4664721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群組 77"/>
          <p:cNvGrpSpPr/>
          <p:nvPr/>
        </p:nvGrpSpPr>
        <p:grpSpPr>
          <a:xfrm>
            <a:off x="2631572" y="1597481"/>
            <a:ext cx="4985725" cy="4516694"/>
            <a:chOff x="2189059" y="1597481"/>
            <a:chExt cx="4985725" cy="4516694"/>
          </a:xfrm>
        </p:grpSpPr>
        <p:grpSp>
          <p:nvGrpSpPr>
            <p:cNvPr id="26" name="群組 25"/>
            <p:cNvGrpSpPr/>
            <p:nvPr/>
          </p:nvGrpSpPr>
          <p:grpSpPr>
            <a:xfrm>
              <a:off x="2189059" y="1597481"/>
              <a:ext cx="4985725" cy="4516694"/>
              <a:chOff x="2189059" y="1597481"/>
              <a:chExt cx="4985725" cy="4516694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6804248" y="1751937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4724401" y="2060848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4067944" y="3342338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2987824" y="1597481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2483768" y="2369759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2189059" y="3033427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J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3188376" y="4293096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3779913" y="5805264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5292080" y="5229200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5292080" y="4077072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5292079" y="2904065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6804248" y="3058520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6886753" y="3965680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5" name="直線接點 24"/>
            <p:cNvCxnSpPr>
              <a:stCxn id="13" idx="2"/>
              <a:endCxn id="15" idx="6"/>
            </p:cNvCxnSpPr>
            <p:nvPr/>
          </p:nvCxnSpPr>
          <p:spPr>
            <a:xfrm flipH="1" flipV="1">
              <a:off x="3275855" y="1751937"/>
              <a:ext cx="1448546" cy="46336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13" idx="6"/>
              <a:endCxn id="11" idx="2"/>
            </p:cNvCxnSpPr>
            <p:nvPr/>
          </p:nvCxnSpPr>
          <p:spPr>
            <a:xfrm flipV="1">
              <a:off x="5012432" y="1906393"/>
              <a:ext cx="1791816" cy="308911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23" idx="0"/>
              <a:endCxn id="11" idx="4"/>
            </p:cNvCxnSpPr>
            <p:nvPr/>
          </p:nvCxnSpPr>
          <p:spPr>
            <a:xfrm flipV="1">
              <a:off x="6948264" y="2060848"/>
              <a:ext cx="0" cy="99767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23" idx="2"/>
            </p:cNvCxnSpPr>
            <p:nvPr/>
          </p:nvCxnSpPr>
          <p:spPr>
            <a:xfrm flipH="1" flipV="1">
              <a:off x="5580111" y="3058520"/>
              <a:ext cx="1224137" cy="15445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23" idx="4"/>
              <a:endCxn id="24" idx="0"/>
            </p:cNvCxnSpPr>
            <p:nvPr/>
          </p:nvCxnSpPr>
          <p:spPr>
            <a:xfrm>
              <a:off x="6948264" y="3367431"/>
              <a:ext cx="82505" cy="598249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>
              <a:stCxn id="24" idx="2"/>
              <a:endCxn id="22" idx="5"/>
            </p:cNvCxnSpPr>
            <p:nvPr/>
          </p:nvCxnSpPr>
          <p:spPr>
            <a:xfrm flipH="1" flipV="1">
              <a:off x="5537929" y="3167737"/>
              <a:ext cx="1348824" cy="952399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>
              <a:stCxn id="21" idx="0"/>
              <a:endCxn id="22" idx="4"/>
            </p:cNvCxnSpPr>
            <p:nvPr/>
          </p:nvCxnSpPr>
          <p:spPr>
            <a:xfrm flipH="1" flipV="1">
              <a:off x="5436095" y="3212976"/>
              <a:ext cx="1" cy="86409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20" idx="0"/>
              <a:endCxn id="21" idx="4"/>
            </p:cNvCxnSpPr>
            <p:nvPr/>
          </p:nvCxnSpPr>
          <p:spPr>
            <a:xfrm flipV="1">
              <a:off x="5436096" y="4385983"/>
              <a:ext cx="0" cy="84321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>
              <a:stCxn id="20" idx="3"/>
              <a:endCxn id="19" idx="6"/>
            </p:cNvCxnSpPr>
            <p:nvPr/>
          </p:nvCxnSpPr>
          <p:spPr>
            <a:xfrm flipH="1">
              <a:off x="4067944" y="5492872"/>
              <a:ext cx="1266317" cy="46684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stCxn id="18" idx="5"/>
              <a:endCxn id="19" idx="0"/>
            </p:cNvCxnSpPr>
            <p:nvPr/>
          </p:nvCxnSpPr>
          <p:spPr>
            <a:xfrm>
              <a:off x="3434226" y="4556768"/>
              <a:ext cx="489703" cy="124849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14" idx="3"/>
              <a:endCxn id="18" idx="7"/>
            </p:cNvCxnSpPr>
            <p:nvPr/>
          </p:nvCxnSpPr>
          <p:spPr>
            <a:xfrm flipH="1">
              <a:off x="3434226" y="3606010"/>
              <a:ext cx="675899" cy="73232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>
              <a:stCxn id="14" idx="6"/>
              <a:endCxn id="21" idx="1"/>
            </p:cNvCxnSpPr>
            <p:nvPr/>
          </p:nvCxnSpPr>
          <p:spPr>
            <a:xfrm>
              <a:off x="4355975" y="3496794"/>
              <a:ext cx="978286" cy="62551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stCxn id="13" idx="3"/>
              <a:endCxn id="14" idx="7"/>
            </p:cNvCxnSpPr>
            <p:nvPr/>
          </p:nvCxnSpPr>
          <p:spPr>
            <a:xfrm flipH="1">
              <a:off x="4313794" y="2324520"/>
              <a:ext cx="452788" cy="106305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stCxn id="13" idx="5"/>
              <a:endCxn id="22" idx="1"/>
            </p:cNvCxnSpPr>
            <p:nvPr/>
          </p:nvCxnSpPr>
          <p:spPr>
            <a:xfrm>
              <a:off x="4970251" y="2324520"/>
              <a:ext cx="364009" cy="62478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>
              <a:stCxn id="15" idx="3"/>
              <a:endCxn id="16" idx="7"/>
            </p:cNvCxnSpPr>
            <p:nvPr/>
          </p:nvCxnSpPr>
          <p:spPr>
            <a:xfrm flipH="1">
              <a:off x="2729618" y="1861153"/>
              <a:ext cx="300387" cy="55384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17" idx="7"/>
              <a:endCxn id="16" idx="4"/>
            </p:cNvCxnSpPr>
            <p:nvPr/>
          </p:nvCxnSpPr>
          <p:spPr>
            <a:xfrm flipV="1">
              <a:off x="2434909" y="2678670"/>
              <a:ext cx="192875" cy="39999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5"/>
              <a:endCxn id="18" idx="1"/>
            </p:cNvCxnSpPr>
            <p:nvPr/>
          </p:nvCxnSpPr>
          <p:spPr>
            <a:xfrm>
              <a:off x="2434909" y="3297099"/>
              <a:ext cx="795648" cy="104123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>
              <a:stCxn id="16" idx="6"/>
              <a:endCxn id="14" idx="1"/>
            </p:cNvCxnSpPr>
            <p:nvPr/>
          </p:nvCxnSpPr>
          <p:spPr>
            <a:xfrm>
              <a:off x="2771799" y="2524215"/>
              <a:ext cx="1338326" cy="86336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9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</a:rPr>
              <a:t>An Illustrative Example (2/2)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39465-9670-4AD2-BC67-78E5179D8CCF}" type="slidenum">
              <a:rPr lang="zh-TW" altLang="en-US" smtClean="0"/>
              <a:t>35</a:t>
            </a:fld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423660" y="1998925"/>
            <a:ext cx="4985725" cy="4516694"/>
            <a:chOff x="2189059" y="1597481"/>
            <a:chExt cx="4985725" cy="4516694"/>
          </a:xfrm>
        </p:grpSpPr>
        <p:grpSp>
          <p:nvGrpSpPr>
            <p:cNvPr id="5" name="群組 4"/>
            <p:cNvGrpSpPr/>
            <p:nvPr/>
          </p:nvGrpSpPr>
          <p:grpSpPr>
            <a:xfrm>
              <a:off x="2189059" y="1597481"/>
              <a:ext cx="4985725" cy="4516694"/>
              <a:chOff x="2189059" y="1597481"/>
              <a:chExt cx="4985725" cy="4516694"/>
            </a:xfrm>
          </p:grpSpPr>
          <p:sp>
            <p:nvSpPr>
              <p:cNvPr id="24" name="橢圓 23"/>
              <p:cNvSpPr/>
              <p:nvPr/>
            </p:nvSpPr>
            <p:spPr>
              <a:xfrm>
                <a:off x="6804248" y="1751937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4724401" y="2060848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4067944" y="3342338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2987824" y="1597481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2483768" y="2369759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2189059" y="3033427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J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3188376" y="4293096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K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3779913" y="5805264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L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5292080" y="5229200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5292080" y="4077072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5292079" y="2904065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6804248" y="3058520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6886753" y="3965680"/>
                <a:ext cx="288031" cy="3089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TW" altLang="en-US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6" name="直線接點 5"/>
            <p:cNvCxnSpPr>
              <a:stCxn id="25" idx="2"/>
              <a:endCxn id="27" idx="6"/>
            </p:cNvCxnSpPr>
            <p:nvPr/>
          </p:nvCxnSpPr>
          <p:spPr>
            <a:xfrm flipH="1" flipV="1">
              <a:off x="3275855" y="1751937"/>
              <a:ext cx="1448546" cy="46336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stCxn id="35" idx="4"/>
              <a:endCxn id="36" idx="0"/>
            </p:cNvCxnSpPr>
            <p:nvPr/>
          </p:nvCxnSpPr>
          <p:spPr>
            <a:xfrm>
              <a:off x="6948264" y="3367431"/>
              <a:ext cx="82505" cy="598249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stCxn id="36" idx="2"/>
              <a:endCxn id="34" idx="5"/>
            </p:cNvCxnSpPr>
            <p:nvPr/>
          </p:nvCxnSpPr>
          <p:spPr>
            <a:xfrm flipH="1" flipV="1">
              <a:off x="5537929" y="3167737"/>
              <a:ext cx="1348824" cy="952399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>
              <a:stCxn id="33" idx="0"/>
              <a:endCxn id="34" idx="4"/>
            </p:cNvCxnSpPr>
            <p:nvPr/>
          </p:nvCxnSpPr>
          <p:spPr>
            <a:xfrm flipH="1" flipV="1">
              <a:off x="5436095" y="3212976"/>
              <a:ext cx="1" cy="86409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32" idx="0"/>
              <a:endCxn id="33" idx="4"/>
            </p:cNvCxnSpPr>
            <p:nvPr/>
          </p:nvCxnSpPr>
          <p:spPr>
            <a:xfrm flipV="1">
              <a:off x="5436096" y="4385983"/>
              <a:ext cx="0" cy="84321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32" idx="3"/>
              <a:endCxn id="31" idx="6"/>
            </p:cNvCxnSpPr>
            <p:nvPr/>
          </p:nvCxnSpPr>
          <p:spPr>
            <a:xfrm flipH="1">
              <a:off x="4067944" y="5492872"/>
              <a:ext cx="1266317" cy="46684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30" idx="5"/>
              <a:endCxn id="31" idx="0"/>
            </p:cNvCxnSpPr>
            <p:nvPr/>
          </p:nvCxnSpPr>
          <p:spPr>
            <a:xfrm>
              <a:off x="3434226" y="4556768"/>
              <a:ext cx="489703" cy="124849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26" idx="3"/>
              <a:endCxn id="30" idx="7"/>
            </p:cNvCxnSpPr>
            <p:nvPr/>
          </p:nvCxnSpPr>
          <p:spPr>
            <a:xfrm flipH="1">
              <a:off x="3434226" y="3606010"/>
              <a:ext cx="675899" cy="73232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26" idx="6"/>
              <a:endCxn id="33" idx="1"/>
            </p:cNvCxnSpPr>
            <p:nvPr/>
          </p:nvCxnSpPr>
          <p:spPr>
            <a:xfrm>
              <a:off x="4355975" y="3496794"/>
              <a:ext cx="978286" cy="62551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25" idx="3"/>
              <a:endCxn id="26" idx="7"/>
            </p:cNvCxnSpPr>
            <p:nvPr/>
          </p:nvCxnSpPr>
          <p:spPr>
            <a:xfrm flipH="1">
              <a:off x="4313794" y="2324520"/>
              <a:ext cx="452788" cy="106305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27" idx="3"/>
              <a:endCxn id="28" idx="7"/>
            </p:cNvCxnSpPr>
            <p:nvPr/>
          </p:nvCxnSpPr>
          <p:spPr>
            <a:xfrm flipH="1">
              <a:off x="2729618" y="1861153"/>
              <a:ext cx="300387" cy="55384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29" idx="7"/>
              <a:endCxn id="28" idx="4"/>
            </p:cNvCxnSpPr>
            <p:nvPr/>
          </p:nvCxnSpPr>
          <p:spPr>
            <a:xfrm flipV="1">
              <a:off x="2434909" y="2678670"/>
              <a:ext cx="192875" cy="39999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9" idx="5"/>
              <a:endCxn id="30" idx="1"/>
            </p:cNvCxnSpPr>
            <p:nvPr/>
          </p:nvCxnSpPr>
          <p:spPr>
            <a:xfrm>
              <a:off x="2434909" y="3297099"/>
              <a:ext cx="795648" cy="104123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28" idx="6"/>
              <a:endCxn id="26" idx="1"/>
            </p:cNvCxnSpPr>
            <p:nvPr/>
          </p:nvCxnSpPr>
          <p:spPr>
            <a:xfrm>
              <a:off x="2771799" y="2524215"/>
              <a:ext cx="1338326" cy="86336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接點 36"/>
          <p:cNvCxnSpPr/>
          <p:nvPr/>
        </p:nvCxnSpPr>
        <p:spPr>
          <a:xfrm flipH="1">
            <a:off x="979194" y="2286113"/>
            <a:ext cx="109348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>
            <a:off x="979194" y="2668270"/>
            <a:ext cx="1093486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2051827" y="2056203"/>
            <a:ext cx="178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標楷體" pitchFamily="65" charset="-120"/>
              </a:rPr>
              <a:t>undamaged arc</a:t>
            </a:r>
            <a:endParaRPr lang="zh-TW" altLang="en-US" dirty="0">
              <a:latin typeface="Arial Unicode MS" panose="020B0604020202020204" pitchFamily="34" charset="-120"/>
              <a:ea typeface="標楷體" pitchFamily="65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087078" y="2484359"/>
            <a:ext cx="155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標楷體" pitchFamily="65" charset="-120"/>
              </a:rPr>
              <a:t>damaged arc</a:t>
            </a:r>
            <a:endParaRPr lang="zh-TW" altLang="en-US" dirty="0">
              <a:latin typeface="Arial Unicode MS" panose="020B0604020202020204" pitchFamily="34" charset="-120"/>
              <a:ea typeface="標楷體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848544" y="1628801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標楷體" panose="03000509000000000000" pitchFamily="65" charset="-120"/>
                <a:cs typeface="Times New Roman" panose="02020603050405020304" pitchFamily="18" charset="0"/>
              </a:rPr>
              <a:t>(demand, restoration time)</a:t>
            </a:r>
            <a:endParaRPr lang="zh-TW" altLang="en-US" dirty="0">
              <a:latin typeface="Arial Unicode MS" panose="020B0604020202020204" pitchFamily="34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767625" y="200515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8193361" y="271795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142941" y="312084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356430" y="279724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265370" y="389823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(7, 6)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985570" y="4036333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(4, 2)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033121" y="374263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(3, 1)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590576" y="422099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701951" y="502437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056324" y="611745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960143" y="520903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510456" y="3997793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0)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3429609" y="421041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(6, </a:t>
            </a:r>
            <a:r>
              <a:rPr lang="en-US" altLang="zh-TW" b="1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135857" y="332921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(8, 2)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3087207" y="268718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(2, 1)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5180234" y="285369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(1, 3)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921516" y="195349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(3, 7)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168054" y="240128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(4, 5)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6"/>
          <a:stretch/>
        </p:blipFill>
        <p:spPr bwMode="auto">
          <a:xfrm>
            <a:off x="8121354" y="1268761"/>
            <a:ext cx="619095" cy="82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直線接點 62"/>
          <p:cNvCxnSpPr>
            <a:stCxn id="24" idx="2"/>
            <a:endCxn id="25" idx="6"/>
          </p:cNvCxnSpPr>
          <p:nvPr/>
        </p:nvCxnSpPr>
        <p:spPr>
          <a:xfrm flipH="1">
            <a:off x="6247032" y="2307838"/>
            <a:ext cx="1791816" cy="30891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34" idx="1"/>
            <a:endCxn id="25" idx="5"/>
          </p:cNvCxnSpPr>
          <p:nvPr/>
        </p:nvCxnSpPr>
        <p:spPr>
          <a:xfrm flipH="1" flipV="1">
            <a:off x="6204852" y="2725964"/>
            <a:ext cx="364009" cy="62478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35" idx="0"/>
            <a:endCxn id="24" idx="4"/>
          </p:cNvCxnSpPr>
          <p:nvPr/>
        </p:nvCxnSpPr>
        <p:spPr>
          <a:xfrm flipV="1">
            <a:off x="8182864" y="2462292"/>
            <a:ext cx="0" cy="997672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35" idx="2"/>
            <a:endCxn id="34" idx="6"/>
          </p:cNvCxnSpPr>
          <p:nvPr/>
        </p:nvCxnSpPr>
        <p:spPr>
          <a:xfrm flipH="1" flipV="1">
            <a:off x="6814710" y="3459966"/>
            <a:ext cx="1224138" cy="1544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圓角矩形 77"/>
          <p:cNvSpPr/>
          <p:nvPr/>
        </p:nvSpPr>
        <p:spPr>
          <a:xfrm>
            <a:off x="3440833" y="4202624"/>
            <a:ext cx="637725" cy="387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704528" y="4593902"/>
            <a:ext cx="36708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 Unicode MS" panose="020B0604020202020204" pitchFamily="34" charset="-120"/>
                <a:ea typeface="標楷體" pitchFamily="65" charset="-120"/>
              </a:rPr>
              <a:t>it incurs </a:t>
            </a:r>
            <a:r>
              <a:rPr lang="en-US" altLang="zh-TW" b="1" dirty="0">
                <a:solidFill>
                  <a:srgbClr val="00B050"/>
                </a:solidFill>
                <a:latin typeface="Arial Unicode MS" panose="020B0604020202020204" pitchFamily="34" charset="-120"/>
                <a:ea typeface="標楷體" pitchFamily="65" charset="-120"/>
              </a:rPr>
              <a:t>5</a:t>
            </a:r>
            <a:r>
              <a:rPr lang="en-US" altLang="zh-TW" dirty="0">
                <a:latin typeface="Arial Unicode MS" panose="020B0604020202020204" pitchFamily="34" charset="-120"/>
                <a:ea typeface="標楷體" pitchFamily="65" charset="-120"/>
              </a:rPr>
              <a:t> units of waiting time for every disconnected demand unit</a:t>
            </a:r>
            <a:endParaRPr lang="zh-TW" altLang="en-US" dirty="0">
              <a:latin typeface="Arial Unicode MS" panose="020B0604020202020204" pitchFamily="34" charset="-120"/>
              <a:ea typeface="標楷體" pitchFamily="65" charset="-120"/>
            </a:endParaRPr>
          </a:p>
        </p:txBody>
      </p:sp>
      <p:cxnSp>
        <p:nvCxnSpPr>
          <p:cNvPr id="82" name="直線單箭頭接點 81"/>
          <p:cNvCxnSpPr/>
          <p:nvPr/>
        </p:nvCxnSpPr>
        <p:spPr>
          <a:xfrm flipV="1">
            <a:off x="4236204" y="5578369"/>
            <a:ext cx="500773" cy="2067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2051826" y="5674022"/>
            <a:ext cx="2371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 Unicode MS" panose="020B0604020202020204" pitchFamily="34" charset="-120"/>
                <a:ea typeface="標楷體" pitchFamily="65" charset="-120"/>
              </a:rPr>
              <a:t>These demands</a:t>
            </a:r>
          </a:p>
          <a:p>
            <a:pPr algn="ctr"/>
            <a:r>
              <a:rPr lang="en-US" altLang="zh-TW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7</a:t>
            </a:r>
            <a:r>
              <a:rPr lang="zh-TW" altLang="en-US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8</a:t>
            </a:r>
            <a:r>
              <a:rPr lang="zh-TW" altLang="en-US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8</a:t>
            </a:r>
            <a:r>
              <a:rPr lang="zh-TW" altLang="en-US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5</a:t>
            </a:r>
            <a:r>
              <a:rPr lang="zh-TW" altLang="en-US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  <a:t>4</a:t>
            </a:r>
            <a:br>
              <a:rPr lang="en-US" altLang="zh-TW" dirty="0">
                <a:solidFill>
                  <a:srgbClr val="00B0F0"/>
                </a:solidFill>
                <a:latin typeface="Arial Unicode MS" panose="020B0604020202020204" pitchFamily="34" charset="-120"/>
                <a:ea typeface="標楷體" pitchFamily="65" charset="-120"/>
              </a:rPr>
            </a:br>
            <a:r>
              <a:rPr lang="en-US" altLang="zh-TW" dirty="0">
                <a:latin typeface="Arial Unicode MS" panose="020B0604020202020204" pitchFamily="34" charset="-120"/>
                <a:ea typeface="標楷體" pitchFamily="65" charset="-120"/>
              </a:rPr>
              <a:t>are still waiting now</a:t>
            </a:r>
            <a:endParaRPr lang="zh-TW" altLang="en-US" dirty="0">
              <a:latin typeface="Arial Unicode MS" panose="020B0604020202020204" pitchFamily="34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793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F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F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F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FF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8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K-Repairmen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Demands on each node at each period</a:t>
            </a:r>
          </a:p>
          <a:p>
            <a:pPr lvl="1"/>
            <a:r>
              <a:rPr lang="en-US" altLang="zh-TW" dirty="0"/>
              <a:t>Node only vs. OD pair</a:t>
            </a:r>
          </a:p>
          <a:p>
            <a:r>
              <a:rPr lang="en-US" altLang="zh-TW" dirty="0"/>
              <a:t>Node processing time</a:t>
            </a:r>
          </a:p>
          <a:p>
            <a:pPr lvl="1"/>
            <a:r>
              <a:rPr lang="en-US" altLang="zh-TW" dirty="0"/>
              <a:t>Travel time may be neglected</a:t>
            </a:r>
          </a:p>
          <a:p>
            <a:r>
              <a:rPr lang="en-US" altLang="zh-TW" dirty="0"/>
              <a:t>Min total waiting time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409497" y="3766335"/>
            <a:ext cx="335230" cy="339704"/>
            <a:chOff x="1673104" y="2190053"/>
            <a:chExt cx="335230" cy="339704"/>
          </a:xfrm>
        </p:grpSpPr>
        <p:sp>
          <p:nvSpPr>
            <p:cNvPr id="6" name="橢圓形圖說文字 5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8313306" y="5609063"/>
            <a:ext cx="335230" cy="339704"/>
            <a:chOff x="1673104" y="2190053"/>
            <a:chExt cx="335230" cy="339704"/>
          </a:xfrm>
        </p:grpSpPr>
        <p:sp>
          <p:nvSpPr>
            <p:cNvPr id="9" name="橢圓形圖說文字 8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7133166" y="4769601"/>
            <a:ext cx="335230" cy="339704"/>
            <a:chOff x="1673104" y="2190053"/>
            <a:chExt cx="335230" cy="339704"/>
          </a:xfrm>
        </p:grpSpPr>
        <p:sp>
          <p:nvSpPr>
            <p:cNvPr id="12" name="橢圓形圖說文字 11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5440906" y="4095854"/>
            <a:ext cx="335230" cy="339704"/>
            <a:chOff x="1673104" y="2190053"/>
            <a:chExt cx="335230" cy="339704"/>
          </a:xfrm>
        </p:grpSpPr>
        <p:sp>
          <p:nvSpPr>
            <p:cNvPr id="15" name="橢圓形圖說文字 14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8723655" y="2816121"/>
            <a:ext cx="335230" cy="339704"/>
            <a:chOff x="1673104" y="2190053"/>
            <a:chExt cx="335230" cy="339704"/>
          </a:xfrm>
        </p:grpSpPr>
        <p:sp>
          <p:nvSpPr>
            <p:cNvPr id="18" name="橢圓形圖說文字 17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5864883" y="5178616"/>
            <a:ext cx="335230" cy="339704"/>
            <a:chOff x="1673104" y="2190053"/>
            <a:chExt cx="335230" cy="339704"/>
          </a:xfrm>
        </p:grpSpPr>
        <p:sp>
          <p:nvSpPr>
            <p:cNvPr id="21" name="橢圓形圖說文字 20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23" name="群組 22"/>
          <p:cNvGrpSpPr/>
          <p:nvPr/>
        </p:nvGrpSpPr>
        <p:grpSpPr>
          <a:xfrm>
            <a:off x="7203027" y="3002758"/>
            <a:ext cx="335230" cy="339704"/>
            <a:chOff x="1673104" y="2190053"/>
            <a:chExt cx="335230" cy="339704"/>
          </a:xfrm>
        </p:grpSpPr>
        <p:sp>
          <p:nvSpPr>
            <p:cNvPr id="24" name="橢圓形圖說文字 23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26" name="群組 25"/>
          <p:cNvGrpSpPr/>
          <p:nvPr/>
        </p:nvGrpSpPr>
        <p:grpSpPr>
          <a:xfrm>
            <a:off x="7910382" y="4027246"/>
            <a:ext cx="335230" cy="339704"/>
            <a:chOff x="1673104" y="2190053"/>
            <a:chExt cx="335230" cy="339704"/>
          </a:xfrm>
        </p:grpSpPr>
        <p:sp>
          <p:nvSpPr>
            <p:cNvPr id="27" name="橢圓形圖說文字 26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pic>
        <p:nvPicPr>
          <p:cNvPr id="29" name="Picture 6" descr="「repairman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24" y="1221137"/>
            <a:ext cx="308673" cy="40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「repairman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93" y="1226231"/>
            <a:ext cx="308673" cy="40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群組 30"/>
          <p:cNvGrpSpPr/>
          <p:nvPr/>
        </p:nvGrpSpPr>
        <p:grpSpPr>
          <a:xfrm>
            <a:off x="5881618" y="2684293"/>
            <a:ext cx="335230" cy="339704"/>
            <a:chOff x="1673104" y="2190053"/>
            <a:chExt cx="335230" cy="339704"/>
          </a:xfrm>
        </p:grpSpPr>
        <p:sp>
          <p:nvSpPr>
            <p:cNvPr id="32" name="橢圓形圖說文字 31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8896125" y="4590262"/>
            <a:ext cx="335230" cy="339704"/>
            <a:chOff x="1673104" y="2190053"/>
            <a:chExt cx="335230" cy="339704"/>
          </a:xfrm>
        </p:grpSpPr>
        <p:sp>
          <p:nvSpPr>
            <p:cNvPr id="35" name="橢圓形圖說文字 34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grpSp>
        <p:nvGrpSpPr>
          <p:cNvPr id="37" name="群組 36"/>
          <p:cNvGrpSpPr/>
          <p:nvPr/>
        </p:nvGrpSpPr>
        <p:grpSpPr>
          <a:xfrm>
            <a:off x="7238815" y="5676255"/>
            <a:ext cx="335230" cy="339704"/>
            <a:chOff x="1673104" y="2190053"/>
            <a:chExt cx="335230" cy="339704"/>
          </a:xfrm>
        </p:grpSpPr>
        <p:sp>
          <p:nvSpPr>
            <p:cNvPr id="38" name="橢圓形圖說文字 37"/>
            <p:cNvSpPr/>
            <p:nvPr/>
          </p:nvSpPr>
          <p:spPr>
            <a:xfrm rot="18746962">
              <a:off x="1670867" y="2192290"/>
              <a:ext cx="339704" cy="335230"/>
            </a:xfrm>
            <a:prstGeom prst="wedgeEllipseCallout">
              <a:avLst>
                <a:gd name="adj1" fmla="val -37781"/>
                <a:gd name="adj2" fmla="val 3367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891" y="2228077"/>
              <a:ext cx="263655" cy="263655"/>
            </a:xfrm>
            <a:prstGeom prst="rect">
              <a:avLst/>
            </a:prstGeom>
          </p:spPr>
        </p:pic>
      </p:grpSp>
      <p:sp>
        <p:nvSpPr>
          <p:cNvPr id="40" name="流程圖: 程序 39"/>
          <p:cNvSpPr/>
          <p:nvPr/>
        </p:nvSpPr>
        <p:spPr>
          <a:xfrm>
            <a:off x="7032277" y="1655820"/>
            <a:ext cx="612473" cy="360084"/>
          </a:xfrm>
          <a:prstGeom prst="flowChart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Base</a:t>
            </a:r>
            <a:endParaRPr lang="zh-TW" altLang="en-US" sz="1600" b="1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1" name="Picture 6" descr="「repairman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85" y="1228755"/>
            <a:ext cx="308673" cy="40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橢圓 41"/>
          <p:cNvSpPr/>
          <p:nvPr/>
        </p:nvSpPr>
        <p:spPr>
          <a:xfrm>
            <a:off x="8702233" y="2793988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7120027" y="4760113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7176751" y="2991856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5427767" y="4084952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7897243" y="3998208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5846840" y="5167714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5868479" y="2673391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7218746" y="5655869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6396358" y="3755433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51" name="橢圓 50"/>
          <p:cNvSpPr/>
          <p:nvPr/>
        </p:nvSpPr>
        <p:spPr>
          <a:xfrm>
            <a:off x="8300167" y="5586928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橢圓 51"/>
          <p:cNvSpPr/>
          <p:nvPr/>
        </p:nvSpPr>
        <p:spPr>
          <a:xfrm>
            <a:off x="8891269" y="4562304"/>
            <a:ext cx="361506" cy="36150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7191952" y="565195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8289268" y="5594249"/>
            <a:ext cx="48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091284" y="4752288"/>
            <a:ext cx="43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864252" y="4567622"/>
            <a:ext cx="48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86680" y="4568090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On-going research!!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1" name="文字方塊 6">
            <a:extLst>
              <a:ext uri="{FF2B5EF4-FFF2-40B4-BE49-F238E27FC236}">
                <a16:creationId xmlns:a16="http://schemas.microsoft.com/office/drawing/2014/main" id="{F6D53BD9-C9FD-4F9E-83C8-E375176A62D6}"/>
              </a:ext>
            </a:extLst>
          </p:cNvPr>
          <p:cNvSpPr txBox="1"/>
          <p:nvPr/>
        </p:nvSpPr>
        <p:spPr>
          <a:xfrm>
            <a:off x="3676684" y="5445225"/>
            <a:ext cx="809324" cy="307777"/>
          </a:xfrm>
          <a:prstGeom prst="rect">
            <a:avLst/>
          </a:prstGeom>
          <a:solidFill>
            <a:srgbClr val="FFFFCC"/>
          </a:solidFill>
          <a:ln>
            <a:solidFill>
              <a:srgbClr val="009900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009900"/>
                </a:solidFill>
                <a:hlinkClick r:id="rId4" action="ppaction://hlinkpres?slideindex=1&amp;slidetitle="/>
              </a:rPr>
              <a:t>PART</a:t>
            </a:r>
            <a:r>
              <a:rPr lang="zh-TW" altLang="en-US" b="1" dirty="0">
                <a:solidFill>
                  <a:srgbClr val="009900"/>
                </a:solidFill>
                <a:hlinkClick r:id="rId4" action="ppaction://hlinkpres?slideindex=1&amp;slidetitle="/>
              </a:rPr>
              <a:t> </a:t>
            </a:r>
            <a:r>
              <a:rPr lang="en-US" altLang="zh-TW" b="1" dirty="0">
                <a:solidFill>
                  <a:srgbClr val="009900"/>
                </a:solidFill>
                <a:hlinkClick r:id="rId4" action="ppaction://hlinkpres?slideindex=1&amp;slidetitle="/>
              </a:rPr>
              <a:t>3</a:t>
            </a:r>
            <a:endParaRPr lang="zh-TW" altLang="en-US" b="1" dirty="0">
              <a:solidFill>
                <a:srgbClr val="009900"/>
              </a:solidFill>
            </a:endParaRPr>
          </a:p>
        </p:txBody>
      </p:sp>
      <p:sp>
        <p:nvSpPr>
          <p:cNvPr id="62" name="文字方塊 5">
            <a:extLst>
              <a:ext uri="{FF2B5EF4-FFF2-40B4-BE49-F238E27FC236}">
                <a16:creationId xmlns:a16="http://schemas.microsoft.com/office/drawing/2014/main" id="{958D0970-112F-4C7F-BCA8-F1213E86CBBC}"/>
              </a:ext>
            </a:extLst>
          </p:cNvPr>
          <p:cNvSpPr txBox="1"/>
          <p:nvPr/>
        </p:nvSpPr>
        <p:spPr>
          <a:xfrm>
            <a:off x="2544384" y="5469442"/>
            <a:ext cx="809324" cy="307777"/>
          </a:xfrm>
          <a:prstGeom prst="rect">
            <a:avLst/>
          </a:prstGeom>
          <a:solidFill>
            <a:srgbClr val="FFFFCC"/>
          </a:solidFill>
          <a:ln>
            <a:solidFill>
              <a:srgbClr val="009900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009900"/>
                </a:solidFill>
                <a:hlinkClick r:id="rId5" action="ppaction://hlinkpres?slideindex=1&amp;slidetitle="/>
              </a:rPr>
              <a:t>PART</a:t>
            </a:r>
            <a:r>
              <a:rPr lang="zh-TW" altLang="en-US" b="1" dirty="0">
                <a:solidFill>
                  <a:srgbClr val="009900"/>
                </a:solidFill>
                <a:hlinkClick r:id="rId5" action="ppaction://hlinkpres?slideindex=1&amp;slidetitle="/>
              </a:rPr>
              <a:t> </a:t>
            </a:r>
            <a:r>
              <a:rPr lang="en-US" altLang="zh-TW" b="1" dirty="0">
                <a:solidFill>
                  <a:srgbClr val="009900"/>
                </a:solidFill>
                <a:hlinkClick r:id="rId5" action="ppaction://hlinkpres?slideindex=1&amp;slidetitle="/>
              </a:rPr>
              <a:t>2</a:t>
            </a:r>
            <a:endParaRPr lang="zh-TW" altLang="en-US" b="1" dirty="0">
              <a:solidFill>
                <a:srgbClr val="009900"/>
              </a:solidFill>
            </a:endParaRPr>
          </a:p>
        </p:txBody>
      </p:sp>
      <p:sp>
        <p:nvSpPr>
          <p:cNvPr id="63" name="文字方塊 7">
            <a:extLst>
              <a:ext uri="{FF2B5EF4-FFF2-40B4-BE49-F238E27FC236}">
                <a16:creationId xmlns:a16="http://schemas.microsoft.com/office/drawing/2014/main" id="{EC5C757F-0C3A-47EA-B44E-6445F83436A4}"/>
              </a:ext>
            </a:extLst>
          </p:cNvPr>
          <p:cNvSpPr txBox="1"/>
          <p:nvPr/>
        </p:nvSpPr>
        <p:spPr>
          <a:xfrm>
            <a:off x="1504893" y="5469209"/>
            <a:ext cx="759632" cy="307777"/>
          </a:xfrm>
          <a:prstGeom prst="rect">
            <a:avLst/>
          </a:prstGeom>
          <a:solidFill>
            <a:srgbClr val="FFFFCC"/>
          </a:solidFill>
          <a:ln>
            <a:solidFill>
              <a:srgbClr val="009900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b="1">
                <a:solidFill>
                  <a:srgbClr val="009900"/>
                </a:solidFill>
                <a:hlinkClick r:id="rId6" action="ppaction://hlinkpres?slideindex=1&amp;slidetitle="/>
              </a:rPr>
              <a:t>PART1</a:t>
            </a:r>
            <a:endParaRPr lang="zh-TW" alt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7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-0.04045 0.2460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1229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23854 0.4143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2071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0.1191 0.2277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1 0.22778 L 0.03368 0.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86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045 0.24606 L -0.18785 0.2076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-192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854 0.41436 L -0.18785 0.5717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78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368 0.4 L 0.14098 0.4777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388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8785 0.57176 L -0.03767 0.6416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349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5 0.20764 L -0.12656 0.36851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803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3767 0.64167 L 0.07604 0.6247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2656 0.36851 L -0.05017 0.5062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687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4127C-9515-4938-9022-AAEE3C23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9736428" cy="794657"/>
          </a:xfrm>
        </p:spPr>
        <p:txBody>
          <a:bodyPr/>
          <a:lstStyle/>
          <a:p>
            <a:r>
              <a:rPr lang="en-US" altLang="zh-TW"/>
              <a:t>More Routing &amp; Scheduling examples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550712-08F4-4DDD-98BA-5FC93036F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990600"/>
            <a:ext cx="9688286" cy="5355771"/>
          </a:xfrm>
        </p:spPr>
        <p:txBody>
          <a:bodyPr/>
          <a:lstStyle/>
          <a:p>
            <a:r>
              <a:rPr lang="zh-TW" altLang="en-US"/>
              <a:t>汽車白車身點銲製程之最佳點銲路徑規劃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航太精密零件之單台空間測針最佳路徑規劃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570E7-6722-40B4-A207-91B2BA85B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4A970F-C714-40BE-9C6C-EB0657C15CD9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31746" name="圖片 5">
            <a:extLst>
              <a:ext uri="{FF2B5EF4-FFF2-40B4-BE49-F238E27FC236}">
                <a16:creationId xmlns:a16="http://schemas.microsoft.com/office/drawing/2014/main" id="{778C8DF5-8FF6-4279-9D45-CCD8E6B2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13" y="1624168"/>
            <a:ext cx="2675259" cy="239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圖片 6">
            <a:extLst>
              <a:ext uri="{FF2B5EF4-FFF2-40B4-BE49-F238E27FC236}">
                <a16:creationId xmlns:a16="http://schemas.microsoft.com/office/drawing/2014/main" id="{EB0B17F7-F06B-4CE5-9094-6EFD3F56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45" y="1624168"/>
            <a:ext cx="4297083" cy="239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圖片 5">
            <a:extLst>
              <a:ext uri="{FF2B5EF4-FFF2-40B4-BE49-F238E27FC236}">
                <a16:creationId xmlns:a16="http://schemas.microsoft.com/office/drawing/2014/main" id="{D765287E-70C0-46CB-BBED-BC34B1E6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" r="11967"/>
          <a:stretch>
            <a:fillRect/>
          </a:stretch>
        </p:blipFill>
        <p:spPr bwMode="auto">
          <a:xfrm>
            <a:off x="947306" y="4501558"/>
            <a:ext cx="2047708" cy="217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圖片 7">
            <a:extLst>
              <a:ext uri="{FF2B5EF4-FFF2-40B4-BE49-F238E27FC236}">
                <a16:creationId xmlns:a16="http://schemas.microsoft.com/office/drawing/2014/main" id="{2E3CFCE3-B0C7-486D-B53D-DDDB3764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9" b="13844"/>
          <a:stretch>
            <a:fillRect/>
          </a:stretch>
        </p:blipFill>
        <p:spPr bwMode="auto">
          <a:xfrm>
            <a:off x="3774953" y="4419695"/>
            <a:ext cx="2362566" cy="192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41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編號版面配置區 3">
            <a:extLst>
              <a:ext uri="{FF2B5EF4-FFF2-40B4-BE49-F238E27FC236}">
                <a16:creationId xmlns:a16="http://schemas.microsoft.com/office/drawing/2014/main" id="{DD1EBC8A-67D3-4C4B-85CF-7A3ABEBF2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F2CA4475-018E-4285-81CE-6FF27DBE3C56}" type="slidenum">
              <a:rPr lang="zh-TW" altLang="en-US" sz="1400"/>
              <a:pPr/>
              <a:t>38</a:t>
            </a:fld>
            <a:endParaRPr lang="en-US" altLang="zh-TW" sz="1400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9AC5CB8A-AD73-4930-9F26-6F49AB268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Where Network Flows Arise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7D8E2DAE-E77A-40A1-B45D-B01C3237F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solidFill>
                  <a:srgbClr val="3333FF"/>
                </a:solidFill>
              </a:rPr>
              <a:t>Transportation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Transportation of goods over transportation networks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Scheduling of fleets of airplanes:  time/space networks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TW" sz="80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solidFill>
                  <a:srgbClr val="3333FF"/>
                </a:solidFill>
              </a:rPr>
              <a:t>Manufacturing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Scheduling of goods for manufacturing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Flow of manufactured items within inventory systems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TW" sz="80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solidFill>
                  <a:srgbClr val="3333FF"/>
                </a:solidFill>
              </a:rPr>
              <a:t>Communications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Design and expansion of communication systems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Flow of information across networks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TW" sz="800">
              <a:solidFill>
                <a:srgbClr val="3333FF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solidFill>
                  <a:srgbClr val="3333FF"/>
                </a:solidFill>
              </a:rPr>
              <a:t>Personnel Assignment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Assignment of crews to airline schedules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Assignment of drivers to vehicles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編號版面配置區 2">
            <a:extLst>
              <a:ext uri="{FF2B5EF4-FFF2-40B4-BE49-F238E27FC236}">
                <a16:creationId xmlns:a16="http://schemas.microsoft.com/office/drawing/2014/main" id="{8E672752-D268-460D-9182-CD9C4003C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D24F388-1C9F-442E-89F9-C656778AC284}" type="slidenum">
              <a:rPr lang="zh-TW" altLang="en-US" sz="1400"/>
              <a:pPr/>
              <a:t>39</a:t>
            </a:fld>
            <a:endParaRPr lang="en-US" altLang="zh-TW" sz="1400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3694F773-14A6-4666-9768-01B717BDA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The shortest path problem</a:t>
            </a:r>
          </a:p>
        </p:txBody>
      </p:sp>
      <p:sp>
        <p:nvSpPr>
          <p:cNvPr id="145451" name="Text Box 43">
            <a:extLst>
              <a:ext uri="{FF2B5EF4-FFF2-40B4-BE49-F238E27FC236}">
                <a16:creationId xmlns:a16="http://schemas.microsoft.com/office/drawing/2014/main" id="{EDE6815D-EC9F-46AF-8371-56323104A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66801"/>
            <a:ext cx="7162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Consider a network G = (N, A) in which there is an origin node s and a destination node t.</a:t>
            </a:r>
            <a:br>
              <a:rPr lang="en-US" altLang="zh-TW" b="1">
                <a:latin typeface="Arial" panose="020B0604020202020204" pitchFamily="34" charset="0"/>
              </a:rPr>
            </a:br>
            <a:r>
              <a:rPr lang="en-US" altLang="zh-TW" b="1">
                <a:latin typeface="Arial" panose="020B0604020202020204" pitchFamily="34" charset="0"/>
              </a:rPr>
              <a:t>     standard notation:   n = |N|, m = |A|</a:t>
            </a:r>
          </a:p>
        </p:txBody>
      </p:sp>
      <p:sp>
        <p:nvSpPr>
          <p:cNvPr id="145452" name="Text Box 44">
            <a:extLst>
              <a:ext uri="{FF2B5EF4-FFF2-40B4-BE49-F238E27FC236}">
                <a16:creationId xmlns:a16="http://schemas.microsoft.com/office/drawing/2014/main" id="{B6E03AC7-1D3D-4124-98AB-6BF9E7287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147888"/>
            <a:ext cx="468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Arial" panose="020B0604020202020204" pitchFamily="34" charset="0"/>
              </a:rPr>
              <a:t>Determine a shortest path :</a:t>
            </a:r>
          </a:p>
        </p:txBody>
      </p:sp>
      <p:sp>
        <p:nvSpPr>
          <p:cNvPr id="145460" name="Text Box 52">
            <a:extLst>
              <a:ext uri="{FF2B5EF4-FFF2-40B4-BE49-F238E27FC236}">
                <a16:creationId xmlns:a16="http://schemas.microsoft.com/office/drawing/2014/main" id="{A671A083-2849-4332-A675-1BBBDC244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2506663"/>
            <a:ext cx="716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latin typeface="Arial" panose="020B0604020202020204" pitchFamily="34" charset="0"/>
              </a:rPr>
              <a:t>  from s to t (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1-ALL</a:t>
            </a:r>
            <a:r>
              <a:rPr lang="en-US" altLang="zh-TW" b="1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45461" name="Text Box 53">
            <a:extLst>
              <a:ext uri="{FF2B5EF4-FFF2-40B4-BE49-F238E27FC236}">
                <a16:creationId xmlns:a16="http://schemas.microsoft.com/office/drawing/2014/main" id="{22A64DB4-7F75-430D-975E-AB12C4DEB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2867025"/>
            <a:ext cx="716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latin typeface="Arial" panose="020B0604020202020204" pitchFamily="34" charset="0"/>
              </a:rPr>
              <a:t>  from each node to each other node (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ALL-ALL</a:t>
            </a:r>
            <a:r>
              <a:rPr lang="en-US" altLang="zh-TW" b="1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45462" name="Text Box 54">
            <a:extLst>
              <a:ext uri="{FF2B5EF4-FFF2-40B4-BE49-F238E27FC236}">
                <a16:creationId xmlns:a16="http://schemas.microsoft.com/office/drawing/2014/main" id="{4F5F3232-12D1-4FFC-A3E8-644AE59B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3" y="3227388"/>
            <a:ext cx="828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b="1">
                <a:latin typeface="Arial" panose="020B0604020202020204" pitchFamily="34" charset="0"/>
              </a:rPr>
              <a:t>  from some nodes to some other nodes (</a:t>
            </a:r>
            <a:r>
              <a:rPr lang="en-US" altLang="zh-TW" b="1">
                <a:solidFill>
                  <a:srgbClr val="3333FF"/>
                </a:solidFill>
                <a:latin typeface="Arial" panose="020B0604020202020204" pitchFamily="34" charset="0"/>
              </a:rPr>
              <a:t>SOME-SOME</a:t>
            </a:r>
            <a:r>
              <a:rPr lang="en-US" altLang="zh-TW" b="1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45496" name="Rectangle 88">
            <a:extLst>
              <a:ext uri="{FF2B5EF4-FFF2-40B4-BE49-F238E27FC236}">
                <a16:creationId xmlns:a16="http://schemas.microsoft.com/office/drawing/2014/main" id="{15C73B49-B784-44CB-B5CE-D48768AF0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038600"/>
            <a:ext cx="3200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44450" rIns="88900" bIns="44450"/>
          <a:lstStyle>
            <a:lvl1pPr marL="457200" indent="-457200" defTabSz="887413">
              <a:spcBef>
                <a:spcPct val="20000"/>
              </a:spcBef>
              <a:buClr>
                <a:schemeClr val="hlink"/>
              </a:buClr>
              <a:buChar char="•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marL="836613" indent="-265113" defTabSz="887413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marL="1162050" indent="-211138" defTabSz="887413">
              <a:spcBef>
                <a:spcPct val="20000"/>
              </a:spcBef>
              <a:buClr>
                <a:schemeClr val="tx2"/>
              </a:buClr>
              <a:buChar char="•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marL="1485900" indent="-209550" defTabSz="887413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marL="1811338" indent="-211138" defTabSz="887413">
              <a:spcBef>
                <a:spcPct val="20000"/>
              </a:spcBef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22685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27257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31829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3640138" indent="-211138" defTabSz="887413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kumimoji="1"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TW" sz="2000">
                <a:solidFill>
                  <a:srgbClr val="3333FF"/>
                </a:solidFill>
              </a:rPr>
              <a:t>Applications:</a:t>
            </a:r>
            <a:r>
              <a:rPr lang="en-US" altLang="zh-TW" sz="2000"/>
              <a:t> </a:t>
            </a:r>
          </a:p>
          <a:p>
            <a:pPr eaLnBrk="1" hangingPunct="1">
              <a:buFontTx/>
              <a:buNone/>
              <a:defRPr/>
            </a:pPr>
            <a:r>
              <a:rPr lang="en-US" altLang="zh-TW" sz="2000"/>
              <a:t>Finding a path </a:t>
            </a:r>
          </a:p>
          <a:p>
            <a:pPr eaLnBrk="1" hangingPunct="1">
              <a:defRPr/>
            </a:pPr>
            <a:r>
              <a:rPr lang="en-US" altLang="zh-TW" sz="2000"/>
              <a:t>of minimum length</a:t>
            </a:r>
          </a:p>
          <a:p>
            <a:pPr eaLnBrk="1" hangingPunct="1">
              <a:defRPr/>
            </a:pPr>
            <a:r>
              <a:rPr lang="en-US" altLang="zh-TW" sz="2000"/>
              <a:t>taking minimum time</a:t>
            </a:r>
          </a:p>
          <a:p>
            <a:pPr eaLnBrk="1" hangingPunct="1">
              <a:defRPr/>
            </a:pPr>
            <a:r>
              <a:rPr lang="en-US" altLang="zh-TW" sz="2000"/>
              <a:t>of maximum reliability</a:t>
            </a:r>
          </a:p>
        </p:txBody>
      </p:sp>
      <p:grpSp>
        <p:nvGrpSpPr>
          <p:cNvPr id="145501" name="Group 93">
            <a:extLst>
              <a:ext uri="{FF2B5EF4-FFF2-40B4-BE49-F238E27FC236}">
                <a16:creationId xmlns:a16="http://schemas.microsoft.com/office/drawing/2014/main" id="{111EC187-F17F-4319-B3C5-8CCAC0D75E1D}"/>
              </a:ext>
            </a:extLst>
          </p:cNvPr>
          <p:cNvGrpSpPr>
            <a:grpSpLocks/>
          </p:cNvGrpSpPr>
          <p:nvPr/>
        </p:nvGrpSpPr>
        <p:grpSpPr bwMode="auto">
          <a:xfrm>
            <a:off x="914401" y="3733801"/>
            <a:ext cx="4608513" cy="2606675"/>
            <a:chOff x="336" y="2352"/>
            <a:chExt cx="2903" cy="1642"/>
          </a:xfrm>
        </p:grpSpPr>
        <p:sp>
          <p:nvSpPr>
            <p:cNvPr id="33803" name="Text Box 89">
              <a:extLst>
                <a:ext uri="{FF2B5EF4-FFF2-40B4-BE49-F238E27FC236}">
                  <a16:creationId xmlns:a16="http://schemas.microsoft.com/office/drawing/2014/main" id="{3DC90211-884B-488B-8899-5C76EAFA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744"/>
              <a:ext cx="231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2000" b="1">
                  <a:latin typeface="Arial" panose="020B0604020202020204" pitchFamily="34" charset="0"/>
                </a:rPr>
                <a:t>A Network with Arc Lengths</a:t>
              </a:r>
              <a:endParaRPr lang="en-US" altLang="zh-TW" sz="2000" b="1"/>
            </a:p>
          </p:txBody>
        </p:sp>
        <p:grpSp>
          <p:nvGrpSpPr>
            <p:cNvPr id="33804" name="Group 92">
              <a:extLst>
                <a:ext uri="{FF2B5EF4-FFF2-40B4-BE49-F238E27FC236}">
                  <a16:creationId xmlns:a16="http://schemas.microsoft.com/office/drawing/2014/main" id="{B0496AF2-ED34-40EB-834E-16264EAFBC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352"/>
              <a:ext cx="2903" cy="1381"/>
              <a:chOff x="208" y="2531"/>
              <a:chExt cx="2903" cy="1381"/>
            </a:xfrm>
          </p:grpSpPr>
          <p:sp>
            <p:nvSpPr>
              <p:cNvPr id="33805" name="Oval 55">
                <a:extLst>
                  <a:ext uri="{FF2B5EF4-FFF2-40B4-BE49-F238E27FC236}">
                    <a16:creationId xmlns:a16="http://schemas.microsoft.com/office/drawing/2014/main" id="{96816875-304C-43FC-A39E-61021B712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" y="3128"/>
                <a:ext cx="189" cy="219"/>
              </a:xfrm>
              <a:prstGeom prst="ellipse">
                <a:avLst/>
              </a:prstGeom>
              <a:solidFill>
                <a:srgbClr val="66FF3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33806" name="Rectangle 56">
                <a:extLst>
                  <a:ext uri="{FF2B5EF4-FFF2-40B4-BE49-F238E27FC236}">
                    <a16:creationId xmlns:a16="http://schemas.microsoft.com/office/drawing/2014/main" id="{8F0718D3-D4FD-4B19-9458-3C4D039E1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" y="3156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07" name="Oval 57">
                <a:extLst>
                  <a:ext uri="{FF2B5EF4-FFF2-40B4-BE49-F238E27FC236}">
                    <a16:creationId xmlns:a16="http://schemas.microsoft.com/office/drawing/2014/main" id="{50CC6EF8-4E30-494F-B539-BD726AE73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2565"/>
                <a:ext cx="196" cy="226"/>
              </a:xfrm>
              <a:prstGeom prst="ellipse">
                <a:avLst/>
              </a:prstGeom>
              <a:solidFill>
                <a:srgbClr val="66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33808" name="Rectangle 58">
                <a:extLst>
                  <a:ext uri="{FF2B5EF4-FFF2-40B4-BE49-F238E27FC236}">
                    <a16:creationId xmlns:a16="http://schemas.microsoft.com/office/drawing/2014/main" id="{E60BF55B-A19E-42A5-9A15-E2782DB3C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2591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09" name="Oval 59">
                <a:extLst>
                  <a:ext uri="{FF2B5EF4-FFF2-40B4-BE49-F238E27FC236}">
                    <a16:creationId xmlns:a16="http://schemas.microsoft.com/office/drawing/2014/main" id="{A9C0D99E-6550-4A0C-9102-E2ADEB8D6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3693"/>
                <a:ext cx="196" cy="219"/>
              </a:xfrm>
              <a:prstGeom prst="ellipse">
                <a:avLst/>
              </a:prstGeom>
              <a:solidFill>
                <a:srgbClr val="66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33810" name="Rectangle 60">
                <a:extLst>
                  <a:ext uri="{FF2B5EF4-FFF2-40B4-BE49-F238E27FC236}">
                    <a16:creationId xmlns:a16="http://schemas.microsoft.com/office/drawing/2014/main" id="{16E7A472-2D88-49C2-BF9F-59F1B4001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3720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11" name="Oval 61">
                <a:extLst>
                  <a:ext uri="{FF2B5EF4-FFF2-40B4-BE49-F238E27FC236}">
                    <a16:creationId xmlns:a16="http://schemas.microsoft.com/office/drawing/2014/main" id="{CCFA20D6-FD67-4D99-840F-E45D054C5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2565"/>
                <a:ext cx="195" cy="226"/>
              </a:xfrm>
              <a:prstGeom prst="ellipse">
                <a:avLst/>
              </a:prstGeom>
              <a:solidFill>
                <a:srgbClr val="66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33812" name="Rectangle 62">
                <a:extLst>
                  <a:ext uri="{FF2B5EF4-FFF2-40B4-BE49-F238E27FC236}">
                    <a16:creationId xmlns:a16="http://schemas.microsoft.com/office/drawing/2014/main" id="{C8F578FF-AB0D-4110-9C69-34F7E6B4C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" y="2591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13" name="Oval 63">
                <a:extLst>
                  <a:ext uri="{FF2B5EF4-FFF2-40B4-BE49-F238E27FC236}">
                    <a16:creationId xmlns:a16="http://schemas.microsoft.com/office/drawing/2014/main" id="{5663B62F-B985-4E3B-AC5D-B9A4B0659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3693"/>
                <a:ext cx="195" cy="219"/>
              </a:xfrm>
              <a:prstGeom prst="ellipse">
                <a:avLst/>
              </a:prstGeom>
              <a:solidFill>
                <a:srgbClr val="66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33814" name="Rectangle 64">
                <a:extLst>
                  <a:ext uri="{FF2B5EF4-FFF2-40B4-BE49-F238E27FC236}">
                    <a16:creationId xmlns:a16="http://schemas.microsoft.com/office/drawing/2014/main" id="{97E0AA87-AEE3-4743-BEA1-3775751D2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" y="3720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5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15" name="Oval 65">
                <a:extLst>
                  <a:ext uri="{FF2B5EF4-FFF2-40B4-BE49-F238E27FC236}">
                    <a16:creationId xmlns:a16="http://schemas.microsoft.com/office/drawing/2014/main" id="{E6D2FCB2-106A-44CE-9E3F-AD63B92B4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" y="3129"/>
                <a:ext cx="196" cy="219"/>
              </a:xfrm>
              <a:prstGeom prst="ellipse">
                <a:avLst/>
              </a:prstGeom>
              <a:solidFill>
                <a:srgbClr val="66FF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lang="zh-TW" altLang="en-US"/>
              </a:p>
            </p:txBody>
          </p:sp>
          <p:sp>
            <p:nvSpPr>
              <p:cNvPr id="33816" name="Rectangle 66">
                <a:extLst>
                  <a:ext uri="{FF2B5EF4-FFF2-40B4-BE49-F238E27FC236}">
                    <a16:creationId xmlns:a16="http://schemas.microsoft.com/office/drawing/2014/main" id="{FB901A91-98ED-4603-BB5D-256D499C9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156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6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17" name="Freeform 67">
                <a:extLst>
                  <a:ext uri="{FF2B5EF4-FFF2-40B4-BE49-F238E27FC236}">
                    <a16:creationId xmlns:a16="http://schemas.microsoft.com/office/drawing/2014/main" id="{57D6546A-5780-4882-8FDC-EDA37A94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735"/>
                <a:ext cx="728" cy="451"/>
              </a:xfrm>
              <a:custGeom>
                <a:avLst/>
                <a:gdLst>
                  <a:gd name="T0" fmla="*/ 0 w 917"/>
                  <a:gd name="T1" fmla="*/ 451 h 509"/>
                  <a:gd name="T2" fmla="*/ 681 w 917"/>
                  <a:gd name="T3" fmla="*/ 30 h 509"/>
                  <a:gd name="T4" fmla="*/ 695 w 917"/>
                  <a:gd name="T5" fmla="*/ 52 h 509"/>
                  <a:gd name="T6" fmla="*/ 728 w 917"/>
                  <a:gd name="T7" fmla="*/ 0 h 509"/>
                  <a:gd name="T8" fmla="*/ 668 w 917"/>
                  <a:gd name="T9" fmla="*/ 0 h 509"/>
                  <a:gd name="T10" fmla="*/ 681 w 917"/>
                  <a:gd name="T11" fmla="*/ 30 h 509"/>
                  <a:gd name="T12" fmla="*/ 0 w 917"/>
                  <a:gd name="T13" fmla="*/ 451 h 5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7" h="509">
                    <a:moveTo>
                      <a:pt x="0" y="509"/>
                    </a:moveTo>
                    <a:lnTo>
                      <a:pt x="858" y="34"/>
                    </a:lnTo>
                    <a:lnTo>
                      <a:pt x="875" y="59"/>
                    </a:lnTo>
                    <a:lnTo>
                      <a:pt x="917" y="0"/>
                    </a:lnTo>
                    <a:lnTo>
                      <a:pt x="841" y="0"/>
                    </a:lnTo>
                    <a:lnTo>
                      <a:pt x="858" y="34"/>
                    </a:lnTo>
                    <a:lnTo>
                      <a:pt x="0" y="509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18" name="Rectangle 68">
                <a:extLst>
                  <a:ext uri="{FF2B5EF4-FFF2-40B4-BE49-F238E27FC236}">
                    <a16:creationId xmlns:a16="http://schemas.microsoft.com/office/drawing/2014/main" id="{078AAA59-335D-42A3-A759-A67797805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" y="2809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19" name="Freeform 69">
                <a:extLst>
                  <a:ext uri="{FF2B5EF4-FFF2-40B4-BE49-F238E27FC236}">
                    <a16:creationId xmlns:a16="http://schemas.microsoft.com/office/drawing/2014/main" id="{7F334352-A980-4F9B-9AB1-1DCAC9FB0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2651"/>
                <a:ext cx="707" cy="61"/>
              </a:xfrm>
              <a:custGeom>
                <a:avLst/>
                <a:gdLst>
                  <a:gd name="T0" fmla="*/ 0 w 892"/>
                  <a:gd name="T1" fmla="*/ 31 h 68"/>
                  <a:gd name="T2" fmla="*/ 653 w 892"/>
                  <a:gd name="T3" fmla="*/ 31 h 68"/>
                  <a:gd name="T4" fmla="*/ 653 w 892"/>
                  <a:gd name="T5" fmla="*/ 61 h 68"/>
                  <a:gd name="T6" fmla="*/ 707 w 892"/>
                  <a:gd name="T7" fmla="*/ 31 h 68"/>
                  <a:gd name="T8" fmla="*/ 653 w 892"/>
                  <a:gd name="T9" fmla="*/ 0 h 68"/>
                  <a:gd name="T10" fmla="*/ 653 w 892"/>
                  <a:gd name="T11" fmla="*/ 31 h 68"/>
                  <a:gd name="T12" fmla="*/ 0 w 892"/>
                  <a:gd name="T13" fmla="*/ 31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92" h="68">
                    <a:moveTo>
                      <a:pt x="0" y="34"/>
                    </a:moveTo>
                    <a:lnTo>
                      <a:pt x="824" y="34"/>
                    </a:lnTo>
                    <a:lnTo>
                      <a:pt x="824" y="68"/>
                    </a:lnTo>
                    <a:lnTo>
                      <a:pt x="892" y="34"/>
                    </a:lnTo>
                    <a:lnTo>
                      <a:pt x="824" y="0"/>
                    </a:lnTo>
                    <a:lnTo>
                      <a:pt x="824" y="34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20" name="Rectangle 70">
                <a:extLst>
                  <a:ext uri="{FF2B5EF4-FFF2-40B4-BE49-F238E27FC236}">
                    <a16:creationId xmlns:a16="http://schemas.microsoft.com/office/drawing/2014/main" id="{A96F8EFA-2C3F-44F8-8815-B25A4450E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531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21" name="Freeform 71">
                <a:extLst>
                  <a:ext uri="{FF2B5EF4-FFF2-40B4-BE49-F238E27FC236}">
                    <a16:creationId xmlns:a16="http://schemas.microsoft.com/office/drawing/2014/main" id="{09033BFC-2158-4845-8292-9B4186394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2765"/>
                <a:ext cx="767" cy="947"/>
              </a:xfrm>
              <a:custGeom>
                <a:avLst/>
                <a:gdLst>
                  <a:gd name="T0" fmla="*/ 0 w 968"/>
                  <a:gd name="T1" fmla="*/ 0 h 1069"/>
                  <a:gd name="T2" fmla="*/ 727 w 968"/>
                  <a:gd name="T3" fmla="*/ 902 h 1069"/>
                  <a:gd name="T4" fmla="*/ 707 w 968"/>
                  <a:gd name="T5" fmla="*/ 925 h 1069"/>
                  <a:gd name="T6" fmla="*/ 767 w 968"/>
                  <a:gd name="T7" fmla="*/ 947 h 1069"/>
                  <a:gd name="T8" fmla="*/ 746 w 968"/>
                  <a:gd name="T9" fmla="*/ 887 h 1069"/>
                  <a:gd name="T10" fmla="*/ 727 w 968"/>
                  <a:gd name="T11" fmla="*/ 902 h 1069"/>
                  <a:gd name="T12" fmla="*/ 0 w 968"/>
                  <a:gd name="T13" fmla="*/ 0 h 10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68" h="1069">
                    <a:moveTo>
                      <a:pt x="0" y="0"/>
                    </a:moveTo>
                    <a:lnTo>
                      <a:pt x="917" y="1018"/>
                    </a:lnTo>
                    <a:lnTo>
                      <a:pt x="892" y="1044"/>
                    </a:lnTo>
                    <a:lnTo>
                      <a:pt x="968" y="1069"/>
                    </a:lnTo>
                    <a:lnTo>
                      <a:pt x="942" y="1001"/>
                    </a:lnTo>
                    <a:lnTo>
                      <a:pt x="917" y="101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22" name="Rectangle 72">
                <a:extLst>
                  <a:ext uri="{FF2B5EF4-FFF2-40B4-BE49-F238E27FC236}">
                    <a16:creationId xmlns:a16="http://schemas.microsoft.com/office/drawing/2014/main" id="{825DB454-772E-4269-87FF-B6D5C8ADF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3088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23" name="Freeform 73">
                <a:extLst>
                  <a:ext uri="{FF2B5EF4-FFF2-40B4-BE49-F238E27FC236}">
                    <a16:creationId xmlns:a16="http://schemas.microsoft.com/office/drawing/2014/main" id="{3FD9BEEA-E0B1-42B1-82BD-1EC28F122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2795"/>
                <a:ext cx="53" cy="895"/>
              </a:xfrm>
              <a:custGeom>
                <a:avLst/>
                <a:gdLst>
                  <a:gd name="T0" fmla="*/ 27 w 68"/>
                  <a:gd name="T1" fmla="*/ 0 h 1010"/>
                  <a:gd name="T2" fmla="*/ 27 w 68"/>
                  <a:gd name="T3" fmla="*/ 835 h 1010"/>
                  <a:gd name="T4" fmla="*/ 0 w 68"/>
                  <a:gd name="T5" fmla="*/ 835 h 1010"/>
                  <a:gd name="T6" fmla="*/ 27 w 68"/>
                  <a:gd name="T7" fmla="*/ 895 h 1010"/>
                  <a:gd name="T8" fmla="*/ 53 w 68"/>
                  <a:gd name="T9" fmla="*/ 835 h 1010"/>
                  <a:gd name="T10" fmla="*/ 27 w 68"/>
                  <a:gd name="T11" fmla="*/ 835 h 1010"/>
                  <a:gd name="T12" fmla="*/ 27 w 68"/>
                  <a:gd name="T13" fmla="*/ 0 h 10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8" h="1010">
                    <a:moveTo>
                      <a:pt x="34" y="0"/>
                    </a:moveTo>
                    <a:lnTo>
                      <a:pt x="34" y="942"/>
                    </a:lnTo>
                    <a:lnTo>
                      <a:pt x="0" y="942"/>
                    </a:lnTo>
                    <a:lnTo>
                      <a:pt x="34" y="1010"/>
                    </a:lnTo>
                    <a:lnTo>
                      <a:pt x="68" y="942"/>
                    </a:lnTo>
                    <a:lnTo>
                      <a:pt x="34" y="942"/>
                    </a:lnTo>
                    <a:lnTo>
                      <a:pt x="34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24" name="Rectangle 74">
                <a:extLst>
                  <a:ext uri="{FF2B5EF4-FFF2-40B4-BE49-F238E27FC236}">
                    <a16:creationId xmlns:a16="http://schemas.microsoft.com/office/drawing/2014/main" id="{326FEE60-D058-4133-B885-EEC3FCAA0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8" y="3094"/>
                <a:ext cx="17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zh-TW" altLang="en-US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  </a:t>
                </a:r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25" name="Freeform 75">
                <a:extLst>
                  <a:ext uri="{FF2B5EF4-FFF2-40B4-BE49-F238E27FC236}">
                    <a16:creationId xmlns:a16="http://schemas.microsoft.com/office/drawing/2014/main" id="{715A93C7-724E-4955-960D-CFEA29095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3772"/>
                <a:ext cx="707" cy="60"/>
              </a:xfrm>
              <a:custGeom>
                <a:avLst/>
                <a:gdLst>
                  <a:gd name="T0" fmla="*/ 0 w 892"/>
                  <a:gd name="T1" fmla="*/ 30 h 68"/>
                  <a:gd name="T2" fmla="*/ 653 w 892"/>
                  <a:gd name="T3" fmla="*/ 30 h 68"/>
                  <a:gd name="T4" fmla="*/ 653 w 892"/>
                  <a:gd name="T5" fmla="*/ 60 h 68"/>
                  <a:gd name="T6" fmla="*/ 707 w 892"/>
                  <a:gd name="T7" fmla="*/ 30 h 68"/>
                  <a:gd name="T8" fmla="*/ 653 w 892"/>
                  <a:gd name="T9" fmla="*/ 0 h 68"/>
                  <a:gd name="T10" fmla="*/ 653 w 892"/>
                  <a:gd name="T11" fmla="*/ 30 h 68"/>
                  <a:gd name="T12" fmla="*/ 0 w 892"/>
                  <a:gd name="T13" fmla="*/ 3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92" h="68">
                    <a:moveTo>
                      <a:pt x="0" y="34"/>
                    </a:moveTo>
                    <a:lnTo>
                      <a:pt x="824" y="34"/>
                    </a:lnTo>
                    <a:lnTo>
                      <a:pt x="824" y="68"/>
                    </a:lnTo>
                    <a:lnTo>
                      <a:pt x="892" y="34"/>
                    </a:lnTo>
                    <a:lnTo>
                      <a:pt x="824" y="0"/>
                    </a:lnTo>
                    <a:lnTo>
                      <a:pt x="824" y="34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26" name="Rectangle 76">
                <a:extLst>
                  <a:ext uri="{FF2B5EF4-FFF2-40B4-BE49-F238E27FC236}">
                    <a16:creationId xmlns:a16="http://schemas.microsoft.com/office/drawing/2014/main" id="{10537DB0-6F9C-4197-93D8-701530BC5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3652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27" name="Freeform 77">
                <a:extLst>
                  <a:ext uri="{FF2B5EF4-FFF2-40B4-BE49-F238E27FC236}">
                    <a16:creationId xmlns:a16="http://schemas.microsoft.com/office/drawing/2014/main" id="{EF6697AA-BD4E-4D1D-BD85-6B21D6CD7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291"/>
                <a:ext cx="728" cy="451"/>
              </a:xfrm>
              <a:custGeom>
                <a:avLst/>
                <a:gdLst>
                  <a:gd name="T0" fmla="*/ 0 w 917"/>
                  <a:gd name="T1" fmla="*/ 0 h 509"/>
                  <a:gd name="T2" fmla="*/ 681 w 917"/>
                  <a:gd name="T3" fmla="*/ 421 h 509"/>
                  <a:gd name="T4" fmla="*/ 668 w 917"/>
                  <a:gd name="T5" fmla="*/ 451 h 509"/>
                  <a:gd name="T6" fmla="*/ 728 w 917"/>
                  <a:gd name="T7" fmla="*/ 451 h 509"/>
                  <a:gd name="T8" fmla="*/ 695 w 917"/>
                  <a:gd name="T9" fmla="*/ 399 h 509"/>
                  <a:gd name="T10" fmla="*/ 681 w 917"/>
                  <a:gd name="T11" fmla="*/ 421 h 509"/>
                  <a:gd name="T12" fmla="*/ 0 w 917"/>
                  <a:gd name="T13" fmla="*/ 0 h 5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7" h="509">
                    <a:moveTo>
                      <a:pt x="0" y="0"/>
                    </a:moveTo>
                    <a:lnTo>
                      <a:pt x="858" y="475"/>
                    </a:lnTo>
                    <a:lnTo>
                      <a:pt x="841" y="509"/>
                    </a:lnTo>
                    <a:lnTo>
                      <a:pt x="917" y="509"/>
                    </a:lnTo>
                    <a:lnTo>
                      <a:pt x="875" y="450"/>
                    </a:lnTo>
                    <a:lnTo>
                      <a:pt x="858" y="47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28" name="Rectangle 78">
                <a:extLst>
                  <a:ext uri="{FF2B5EF4-FFF2-40B4-BE49-F238E27FC236}">
                    <a16:creationId xmlns:a16="http://schemas.microsoft.com/office/drawing/2014/main" id="{52792A84-BEDD-41A5-8013-E16CAF8A9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" y="3366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29" name="Freeform 79">
                <a:extLst>
                  <a:ext uri="{FF2B5EF4-FFF2-40B4-BE49-F238E27FC236}">
                    <a16:creationId xmlns:a16="http://schemas.microsoft.com/office/drawing/2014/main" id="{F07FD461-2ECD-4E24-B6AB-511C21B5E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" y="2735"/>
                <a:ext cx="728" cy="451"/>
              </a:xfrm>
              <a:custGeom>
                <a:avLst/>
                <a:gdLst>
                  <a:gd name="T0" fmla="*/ 0 w 917"/>
                  <a:gd name="T1" fmla="*/ 0 h 509"/>
                  <a:gd name="T2" fmla="*/ 681 w 917"/>
                  <a:gd name="T3" fmla="*/ 421 h 509"/>
                  <a:gd name="T4" fmla="*/ 668 w 917"/>
                  <a:gd name="T5" fmla="*/ 444 h 509"/>
                  <a:gd name="T6" fmla="*/ 728 w 917"/>
                  <a:gd name="T7" fmla="*/ 451 h 509"/>
                  <a:gd name="T8" fmla="*/ 695 w 917"/>
                  <a:gd name="T9" fmla="*/ 391 h 509"/>
                  <a:gd name="T10" fmla="*/ 681 w 917"/>
                  <a:gd name="T11" fmla="*/ 421 h 509"/>
                  <a:gd name="T12" fmla="*/ 0 w 917"/>
                  <a:gd name="T13" fmla="*/ 0 h 5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7" h="509">
                    <a:moveTo>
                      <a:pt x="0" y="0"/>
                    </a:moveTo>
                    <a:lnTo>
                      <a:pt x="858" y="475"/>
                    </a:lnTo>
                    <a:lnTo>
                      <a:pt x="841" y="501"/>
                    </a:lnTo>
                    <a:lnTo>
                      <a:pt x="917" y="509"/>
                    </a:lnTo>
                    <a:lnTo>
                      <a:pt x="875" y="441"/>
                    </a:lnTo>
                    <a:lnTo>
                      <a:pt x="858" y="47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30" name="Rectangle 80">
                <a:extLst>
                  <a:ext uri="{FF2B5EF4-FFF2-40B4-BE49-F238E27FC236}">
                    <a16:creationId xmlns:a16="http://schemas.microsoft.com/office/drawing/2014/main" id="{3FFCE243-7001-4B0D-80D4-6F93CA578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2809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31" name="Freeform 81">
                <a:extLst>
                  <a:ext uri="{FF2B5EF4-FFF2-40B4-BE49-F238E27FC236}">
                    <a16:creationId xmlns:a16="http://schemas.microsoft.com/office/drawing/2014/main" id="{26E98DB8-AAAE-48E9-AF25-D86AE925A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" y="2795"/>
                <a:ext cx="54" cy="895"/>
              </a:xfrm>
              <a:custGeom>
                <a:avLst/>
                <a:gdLst>
                  <a:gd name="T0" fmla="*/ 27 w 68"/>
                  <a:gd name="T1" fmla="*/ 895 h 1010"/>
                  <a:gd name="T2" fmla="*/ 27 w 68"/>
                  <a:gd name="T3" fmla="*/ 60 h 1010"/>
                  <a:gd name="T4" fmla="*/ 54 w 68"/>
                  <a:gd name="T5" fmla="*/ 60 h 1010"/>
                  <a:gd name="T6" fmla="*/ 27 w 68"/>
                  <a:gd name="T7" fmla="*/ 0 h 1010"/>
                  <a:gd name="T8" fmla="*/ 0 w 68"/>
                  <a:gd name="T9" fmla="*/ 60 h 1010"/>
                  <a:gd name="T10" fmla="*/ 27 w 68"/>
                  <a:gd name="T11" fmla="*/ 60 h 1010"/>
                  <a:gd name="T12" fmla="*/ 27 w 68"/>
                  <a:gd name="T13" fmla="*/ 895 h 10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8" h="1010">
                    <a:moveTo>
                      <a:pt x="34" y="1010"/>
                    </a:moveTo>
                    <a:lnTo>
                      <a:pt x="34" y="68"/>
                    </a:lnTo>
                    <a:lnTo>
                      <a:pt x="68" y="68"/>
                    </a:lnTo>
                    <a:lnTo>
                      <a:pt x="34" y="0"/>
                    </a:lnTo>
                    <a:lnTo>
                      <a:pt x="0" y="68"/>
                    </a:lnTo>
                    <a:lnTo>
                      <a:pt x="34" y="68"/>
                    </a:lnTo>
                    <a:lnTo>
                      <a:pt x="34" y="101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32" name="Rectangle 82">
                <a:extLst>
                  <a:ext uri="{FF2B5EF4-FFF2-40B4-BE49-F238E27FC236}">
                    <a16:creationId xmlns:a16="http://schemas.microsoft.com/office/drawing/2014/main" id="{6D0E6EFD-ABEE-4A57-8EEC-1BFA9BF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094"/>
                <a:ext cx="213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zh-TW" altLang="en-US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</a:t>
                </a:r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sp>
            <p:nvSpPr>
              <p:cNvPr id="33833" name="Freeform 83">
                <a:extLst>
                  <a:ext uri="{FF2B5EF4-FFF2-40B4-BE49-F238E27FC236}">
                    <a16:creationId xmlns:a16="http://schemas.microsoft.com/office/drawing/2014/main" id="{2095F5D0-83C4-4BDE-A855-BDF64BC1C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" y="3291"/>
                <a:ext cx="728" cy="451"/>
              </a:xfrm>
              <a:custGeom>
                <a:avLst/>
                <a:gdLst>
                  <a:gd name="T0" fmla="*/ 0 w 917"/>
                  <a:gd name="T1" fmla="*/ 451 h 509"/>
                  <a:gd name="T2" fmla="*/ 681 w 917"/>
                  <a:gd name="T3" fmla="*/ 30 h 509"/>
                  <a:gd name="T4" fmla="*/ 695 w 917"/>
                  <a:gd name="T5" fmla="*/ 60 h 509"/>
                  <a:gd name="T6" fmla="*/ 728 w 917"/>
                  <a:gd name="T7" fmla="*/ 0 h 509"/>
                  <a:gd name="T8" fmla="*/ 668 w 917"/>
                  <a:gd name="T9" fmla="*/ 7 h 509"/>
                  <a:gd name="T10" fmla="*/ 681 w 917"/>
                  <a:gd name="T11" fmla="*/ 30 h 509"/>
                  <a:gd name="T12" fmla="*/ 0 w 917"/>
                  <a:gd name="T13" fmla="*/ 451 h 50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7" h="509">
                    <a:moveTo>
                      <a:pt x="0" y="509"/>
                    </a:moveTo>
                    <a:lnTo>
                      <a:pt x="858" y="34"/>
                    </a:lnTo>
                    <a:lnTo>
                      <a:pt x="875" y="68"/>
                    </a:lnTo>
                    <a:lnTo>
                      <a:pt x="917" y="0"/>
                    </a:lnTo>
                    <a:lnTo>
                      <a:pt x="841" y="8"/>
                    </a:lnTo>
                    <a:lnTo>
                      <a:pt x="858" y="34"/>
                    </a:lnTo>
                    <a:lnTo>
                      <a:pt x="0" y="509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34" name="Rectangle 84">
                <a:extLst>
                  <a:ext uri="{FF2B5EF4-FFF2-40B4-BE49-F238E27FC236}">
                    <a16:creationId xmlns:a16="http://schemas.microsoft.com/office/drawing/2014/main" id="{CA807A4E-706B-4F53-BF0C-74EE3E07B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" y="3366"/>
                <a:ext cx="86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19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zh-TW" b="1">
                  <a:latin typeface="Arial" panose="020B0604020202020204" pitchFamily="34" charset="0"/>
                </a:endParaRPr>
              </a:p>
            </p:txBody>
          </p:sp>
          <p:grpSp>
            <p:nvGrpSpPr>
              <p:cNvPr id="33835" name="Group 85">
                <a:extLst>
                  <a:ext uri="{FF2B5EF4-FFF2-40B4-BE49-F238E27FC236}">
                    <a16:creationId xmlns:a16="http://schemas.microsoft.com/office/drawing/2014/main" id="{9957D86F-E2F2-41E3-AF80-7C7A71F3B6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" y="3128"/>
                <a:ext cx="189" cy="219"/>
                <a:chOff x="1056" y="1701"/>
                <a:chExt cx="211" cy="219"/>
              </a:xfrm>
            </p:grpSpPr>
            <p:sp>
              <p:nvSpPr>
                <p:cNvPr id="33838" name="Oval 86">
                  <a:extLst>
                    <a:ext uri="{FF2B5EF4-FFF2-40B4-BE49-F238E27FC236}">
                      <a16:creationId xmlns:a16="http://schemas.microsoft.com/office/drawing/2014/main" id="{B1A21F5C-7659-4E09-9305-CD5B9CA85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701"/>
                  <a:ext cx="211" cy="219"/>
                </a:xfrm>
                <a:prstGeom prst="ellipse">
                  <a:avLst/>
                </a:prstGeom>
                <a:solidFill>
                  <a:srgbClr val="66FF33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endParaRPr lang="zh-TW" altLang="en-US"/>
                </a:p>
              </p:txBody>
            </p:sp>
            <p:sp>
              <p:nvSpPr>
                <p:cNvPr id="33839" name="Rectangle 87">
                  <a:extLst>
                    <a:ext uri="{FF2B5EF4-FFF2-40B4-BE49-F238E27FC236}">
                      <a16:creationId xmlns:a16="http://schemas.microsoft.com/office/drawing/2014/main" id="{A569D6DD-DD8A-475B-9AA0-51231DE50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5" y="1729"/>
                  <a:ext cx="96" cy="184"/>
                </a:xfrm>
                <a:prstGeom prst="rect">
                  <a:avLst/>
                </a:prstGeom>
                <a:solidFill>
                  <a:srgbClr val="66FF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新細明體" panose="02020500000000000000" pitchFamily="18" charset="-120"/>
                    </a:defRPr>
                  </a:lvl9pPr>
                </a:lstStyle>
                <a:p>
                  <a:r>
                    <a:rPr lang="en-US" altLang="zh-TW" sz="19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1</a:t>
                  </a:r>
                  <a:endParaRPr lang="en-US" altLang="zh-TW" b="1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3836" name="Text Box 90">
                <a:extLst>
                  <a:ext uri="{FF2B5EF4-FFF2-40B4-BE49-F238E27FC236}">
                    <a16:creationId xmlns:a16="http://schemas.microsoft.com/office/drawing/2014/main" id="{1BFA28CA-3F58-41C8-9AA7-F21F552774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" y="330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>
                    <a:latin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33837" name="Text Box 91">
                <a:extLst>
                  <a:ext uri="{FF2B5EF4-FFF2-40B4-BE49-F238E27FC236}">
                    <a16:creationId xmlns:a16="http://schemas.microsoft.com/office/drawing/2014/main" id="{0E8E2C15-B7BD-4B96-BB53-67783CD98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3302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>
                    <a:latin typeface="Arial" panose="020B0604020202020204" pitchFamily="34" charset="0"/>
                  </a:rPr>
                  <a:t>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5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5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5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51" grpId="0" build="p" autoUpdateAnimBg="0"/>
      <p:bldP spid="145452" grpId="0" build="p" autoUpdateAnimBg="0"/>
      <p:bldP spid="145460" grpId="0" build="p" autoUpdateAnimBg="0"/>
      <p:bldP spid="145461" grpId="0" build="p" autoUpdateAnimBg="0"/>
      <p:bldP spid="145462" grpId="0" build="p" autoUpdateAnimBg="0"/>
      <p:bldP spid="14549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Research Interests</a:t>
            </a:r>
            <a:endParaRPr lang="zh-TW" altLang="en-US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Network Optimization</a:t>
            </a:r>
          </a:p>
          <a:p>
            <a:pPr eaLnBrk="1" hangingPunct="1"/>
            <a:r>
              <a:rPr lang="en-US" altLang="zh-TW" dirty="0"/>
              <a:t>Logistics, Supply Chain Management</a:t>
            </a:r>
          </a:p>
          <a:p>
            <a:pPr lvl="1" eaLnBrk="1" hangingPunct="1"/>
            <a:r>
              <a:rPr lang="en-US" altLang="zh-TW" dirty="0"/>
              <a:t>Shared Mobility</a:t>
            </a:r>
          </a:p>
          <a:p>
            <a:pPr eaLnBrk="1" hangingPunct="1"/>
            <a:r>
              <a:rPr lang="en-US" altLang="zh-TW" dirty="0"/>
              <a:t>Resource Constrained Project Scheduling</a:t>
            </a:r>
          </a:p>
          <a:p>
            <a:pPr eaLnBrk="1" hangingPunct="1"/>
            <a:r>
              <a:rPr lang="en-US" altLang="zh-TW" dirty="0"/>
              <a:t>Patrol Routing in MRT/Train/Rail Systems</a:t>
            </a:r>
          </a:p>
          <a:p>
            <a:pPr eaLnBrk="1" hangingPunct="1"/>
            <a:r>
              <a:rPr lang="en-US" altLang="zh-TW" dirty="0"/>
              <a:t>Railway Optimization </a:t>
            </a:r>
            <a:r>
              <a:rPr lang="en-US" altLang="zh-TW" sz="2000" dirty="0">
                <a:solidFill>
                  <a:srgbClr val="01570F"/>
                </a:solidFill>
              </a:rPr>
              <a:t>(INFORMS RAS PSC 6 awards)</a:t>
            </a:r>
          </a:p>
          <a:p>
            <a:pPr eaLnBrk="1" hangingPunct="1"/>
            <a:r>
              <a:rPr lang="en-US" altLang="zh-TW" dirty="0"/>
              <a:t>Semiconductor Manufacturing</a:t>
            </a:r>
          </a:p>
          <a:p>
            <a:pPr eaLnBrk="1" hangingPunct="1"/>
            <a:r>
              <a:rPr lang="en-US" altLang="zh-TW" dirty="0"/>
              <a:t>Pavement Optimization</a:t>
            </a:r>
          </a:p>
          <a:p>
            <a:pPr eaLnBrk="1" hangingPunct="1"/>
            <a:r>
              <a:rPr lang="en-US" altLang="zh-TW" dirty="0"/>
              <a:t>Bioinformatics, Personal Navigation</a:t>
            </a:r>
          </a:p>
          <a:p>
            <a:pPr eaLnBrk="1" hangingPunct="1"/>
            <a:r>
              <a:rPr lang="en-US" altLang="zh-TW" dirty="0"/>
              <a:t>Telecommunication, Network Reliability, Data Mining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FCE834-A7A3-4826-8DFE-C59D31C5D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46748B-978C-435E-A2DD-F556D0BDD8B1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D6DB2938-29A6-43DA-BD46-D89123D5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1413328"/>
            <a:ext cx="8420100" cy="1362075"/>
          </a:xfrm>
        </p:spPr>
        <p:txBody>
          <a:bodyPr/>
          <a:lstStyle/>
          <a:p>
            <a:r>
              <a:rPr lang="en-US" altLang="zh-TW"/>
              <a:t>Complexity analysis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15A8AF-EB8F-4D03-99A3-04BDB8119286}"/>
              </a:ext>
            </a:extLst>
          </p:cNvPr>
          <p:cNvSpPr txBox="1"/>
          <p:nvPr/>
        </p:nvSpPr>
        <p:spPr>
          <a:xfrm>
            <a:off x="596660" y="2200870"/>
            <a:ext cx="83984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/>
              <a:t>Estimation of resources (time &amp;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/>
              <a:t>Efficient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/>
              <a:t>Easy problem vs. difficult problem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54602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>
            <a:extLst>
              <a:ext uri="{FF2B5EF4-FFF2-40B4-BE49-F238E27FC236}">
                <a16:creationId xmlns:a16="http://schemas.microsoft.com/office/drawing/2014/main" id="{B7ED77A8-FF7F-4A0E-8209-FEC4383B9E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CF35C86-53EC-4BF3-9643-70FB49F0B6CF}" type="slidenum">
              <a:rPr lang="zh-TW" altLang="en-US" sz="1400" smtClean="0">
                <a:latin typeface="Times New Roman" panose="02020603050405020304" pitchFamily="18" charset="0"/>
              </a:rPr>
              <a:pPr/>
              <a:t>41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6A2983B2-9187-4988-9F8B-B2EAC711AF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Trivial Upper bound-1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48F7CBBA-4A20-43B0-9B7B-8A7A78D44B2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05900" cy="5410200"/>
          </a:xfrm>
        </p:spPr>
        <p:txBody>
          <a:bodyPr/>
          <a:lstStyle/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How many possible arrangements do we have to check? </a:t>
            </a:r>
          </a:p>
          <a:p>
            <a:pPr lvl="1" eaLnBrk="1" hangingPunct="1"/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How to use a logical way to cover all the possibilities?</a:t>
            </a:r>
          </a:p>
          <a:p>
            <a:pPr marL="0" indent="0"/>
            <a:endParaRPr lang="en-US" altLang="zh-TW" sz="2400">
              <a:ea typeface="新細明體" panose="02020500000000000000" pitchFamily="18" charset="-120"/>
            </a:endParaRPr>
          </a:p>
          <a:p>
            <a:pPr marL="0" indent="0"/>
            <a:endParaRPr lang="en-US" altLang="zh-TW" sz="2400">
              <a:ea typeface="新細明體" panose="02020500000000000000" pitchFamily="18" charset="-120"/>
            </a:endParaRPr>
          </a:p>
          <a:p>
            <a:pPr marL="0" indent="0"/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The Multiplication Principle</a:t>
            </a:r>
            <a:r>
              <a:rPr lang="en-US" altLang="zh-TW" sz="2400">
                <a:ea typeface="新細明體" panose="02020500000000000000" pitchFamily="18" charset="-120"/>
              </a:rPr>
              <a:t>:</a:t>
            </a:r>
          </a:p>
          <a:p>
            <a:pPr lvl="1" eaLnBrk="1" hangingPunct="1"/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A procedure contains 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k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steps</a:t>
            </a:r>
          </a:p>
          <a:p>
            <a:pPr lvl="1" eaLnBrk="1" hangingPunct="1"/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Step 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needs 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250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ways</a:t>
            </a:r>
          </a:p>
          <a:p>
            <a:pPr lvl="1" eaLnBrk="1" hangingPunct="1"/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Totally 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n</a:t>
            </a:r>
            <a:r>
              <a:rPr lang="en-US" altLang="zh-TW" sz="2400" baseline="-250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*n</a:t>
            </a:r>
            <a:r>
              <a:rPr lang="en-US" altLang="zh-TW" sz="2400" baseline="-250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2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*n</a:t>
            </a:r>
            <a:r>
              <a:rPr lang="en-US" altLang="zh-TW" sz="2400" baseline="-250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3</a:t>
            </a:r>
            <a:r>
              <a:rPr lang="en-US" altLang="zh-TW" sz="24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*…*n</a:t>
            </a:r>
            <a:r>
              <a:rPr lang="en-US" altLang="zh-TW" sz="2400" baseline="-250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k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ways</a:t>
            </a: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	</a:t>
            </a:r>
          </a:p>
          <a:p>
            <a:pPr marL="0" indent="0"/>
            <a:endParaRPr lang="en-US" altLang="zh-TW" sz="2400">
              <a:ea typeface="新細明體" panose="02020500000000000000" pitchFamily="18" charset="-120"/>
            </a:endParaRP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Permutations:</a:t>
            </a: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	n factorial </a:t>
            </a:r>
            <a:r>
              <a:rPr lang="en-US" altLang="zh-TW" sz="2400">
                <a:ea typeface="新細明體" panose="02020500000000000000" pitchFamily="18" charset="-120"/>
                <a:sym typeface="Wingdings" panose="05000000000000000000" pitchFamily="2" charset="2"/>
              </a:rPr>
              <a:t> </a:t>
            </a:r>
            <a:r>
              <a:rPr lang="en-US" altLang="zh-TW" sz="2400">
                <a:ea typeface="新細明體" panose="02020500000000000000" pitchFamily="18" charset="-120"/>
              </a:rPr>
              <a:t>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n!=n* (n-1) *(n-2) * …*2*1</a:t>
            </a:r>
            <a:r>
              <a:rPr lang="en-US" altLang="zh-TW" sz="2400">
                <a:ea typeface="新細明體" panose="02020500000000000000" pitchFamily="18" charset="-120"/>
              </a:rPr>
              <a:t>			</a:t>
            </a:r>
          </a:p>
          <a:p>
            <a:pPr marL="0" indent="0"/>
            <a:endParaRPr lang="en-US" altLang="zh-TW" sz="2400">
              <a:ea typeface="新細明體" panose="02020500000000000000" pitchFamily="18" charset="-120"/>
            </a:endParaRPr>
          </a:p>
          <a:p>
            <a:pPr marL="0" indent="0"/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20485" name="Text Box 48">
            <a:extLst>
              <a:ext uri="{FF2B5EF4-FFF2-40B4-BE49-F238E27FC236}">
                <a16:creationId xmlns:a16="http://schemas.microsoft.com/office/drawing/2014/main" id="{00BB5C9C-7437-44EC-BEBF-AC7A3F449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2252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1.2: A Matching Problem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4">
            <a:extLst>
              <a:ext uri="{FF2B5EF4-FFF2-40B4-BE49-F238E27FC236}">
                <a16:creationId xmlns:a16="http://schemas.microsoft.com/office/drawing/2014/main" id="{89896C3A-6980-4B28-B642-F214A7032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36C46B2-21F2-43B2-82CE-E40D9FB19F66}" type="slidenum">
              <a:rPr lang="zh-TW" altLang="en-US" sz="1400" smtClean="0">
                <a:latin typeface="Times New Roman" panose="02020603050405020304" pitchFamily="18" charset="0"/>
              </a:rPr>
              <a:pPr/>
              <a:t>42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F2A9FFA-28FF-4EE2-BE24-FF8C4C29E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Trivial Upper bound-2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3B5DCB6-5F12-4F15-BD4A-7A84448C91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05900" cy="5410200"/>
          </a:xfrm>
        </p:spPr>
        <p:txBody>
          <a:bodyPr/>
          <a:lstStyle/>
          <a:p>
            <a:pPr marL="0" indent="0"/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Thm 1.1</a:t>
            </a:r>
            <a:r>
              <a:rPr lang="en-US" altLang="zh-TW" sz="2400">
                <a:ea typeface="新細明體" panose="02020500000000000000" pitchFamily="18" charset="-120"/>
              </a:rPr>
              <a:t>	</a:t>
            </a: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	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There are exactly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n!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 permutations of a set of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 objects</a:t>
            </a:r>
          </a:p>
          <a:p>
            <a:pPr marL="0" indent="0"/>
            <a:endParaRPr lang="en-US" altLang="zh-TW" sz="2400">
              <a:ea typeface="新細明體" panose="02020500000000000000" pitchFamily="18" charset="-120"/>
            </a:endParaRPr>
          </a:p>
          <a:p>
            <a:pPr marL="0" indent="0"/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Thm 1.2</a:t>
            </a: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	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# ways an ordered list of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 objects can be chosen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without repetition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 from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>
                <a:solidFill>
                  <a:srgbClr val="008000"/>
                </a:solidFill>
                <a:ea typeface="新細明體" panose="02020500000000000000" pitchFamily="18" charset="-120"/>
              </a:rPr>
              <a:t> objects is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n!/(n-r)!</a:t>
            </a:r>
          </a:p>
          <a:p>
            <a:pPr marL="0" indent="0"/>
            <a:endParaRPr lang="en-US" altLang="zh-TW" sz="2400">
              <a:solidFill>
                <a:srgbClr val="008000"/>
              </a:solidFill>
              <a:ea typeface="新細明體" panose="02020500000000000000" pitchFamily="18" charset="-120"/>
            </a:endParaRP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Permutations of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400">
                <a:ea typeface="新細明體" panose="02020500000000000000" pitchFamily="18" charset="-120"/>
              </a:rPr>
              <a:t> objects, taken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400">
                <a:ea typeface="新細明體" panose="02020500000000000000" pitchFamily="18" charset="-120"/>
              </a:rPr>
              <a:t> at a time</a:t>
            </a:r>
          </a:p>
          <a:p>
            <a:pPr marL="0" indent="0"/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			P(n,r)=n!/(n-r)! 	</a:t>
            </a:r>
          </a:p>
          <a:p>
            <a:pPr marL="0" indent="0"/>
            <a:endParaRPr lang="en-US" altLang="zh-TW" sz="1600">
              <a:solidFill>
                <a:schemeClr val="accent2"/>
              </a:solidFill>
              <a:ea typeface="新細明體" panose="02020500000000000000" pitchFamily="18" charset="-120"/>
            </a:endParaRPr>
          </a:p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Example: </a:t>
            </a:r>
            <a:r>
              <a:rPr lang="en-US" altLang="zh-TW" sz="1600">
                <a:ea typeface="Batang" panose="02030600000101010101" pitchFamily="18" charset="-127"/>
              </a:rPr>
              <a:t>suppose a computer can generate 10</a:t>
            </a:r>
            <a:r>
              <a:rPr lang="en-US" altLang="zh-TW" sz="1600" baseline="30000">
                <a:ea typeface="Batang" panose="02030600000101010101" pitchFamily="18" charset="-127"/>
              </a:rPr>
              <a:t>6</a:t>
            </a:r>
            <a:r>
              <a:rPr lang="en-US" altLang="zh-TW" sz="1600">
                <a:ea typeface="Batang" panose="02030600000101010101" pitchFamily="18" charset="-127"/>
              </a:rPr>
              <a:t> arrangements a second</a:t>
            </a:r>
            <a:endParaRPr lang="en-US" altLang="zh-TW" sz="2400">
              <a:ea typeface="新細明體" panose="02020500000000000000" pitchFamily="18" charset="-120"/>
            </a:endParaRPr>
          </a:p>
          <a:p>
            <a:pPr marL="0" indent="0">
              <a:buFontTx/>
              <a:buChar char="•"/>
            </a:pPr>
            <a:r>
              <a:rPr lang="en-US" altLang="zh-TW" sz="2000">
                <a:ea typeface="新細明體" panose="02020500000000000000" pitchFamily="18" charset="-120"/>
              </a:rPr>
              <a:t>7!=5040   ok</a:t>
            </a:r>
          </a:p>
          <a:p>
            <a:pPr marL="0" indent="0">
              <a:buFontTx/>
              <a:buChar char="•"/>
            </a:pPr>
            <a:r>
              <a:rPr lang="en-US" altLang="zh-TW" sz="2000">
                <a:ea typeface="新細明體" panose="02020500000000000000" pitchFamily="18" charset="-120"/>
              </a:rPr>
              <a:t>20!</a:t>
            </a:r>
            <a:r>
              <a:rPr lang="en-US" altLang="zh-TW" sz="2000">
                <a:ea typeface="Batang" panose="02030600000101010101" pitchFamily="18" charset="-127"/>
              </a:rPr>
              <a:t>  2.4*10</a:t>
            </a:r>
            <a:r>
              <a:rPr lang="en-US" altLang="zh-TW" sz="2000" baseline="30000">
                <a:ea typeface="Batang" panose="02030600000101010101" pitchFamily="18" charset="-127"/>
              </a:rPr>
              <a:t>18</a:t>
            </a:r>
            <a:r>
              <a:rPr lang="en-US" altLang="zh-TW" sz="2000">
                <a:ea typeface="Batang" panose="02030600000101010101" pitchFamily="18" charset="-127"/>
              </a:rPr>
              <a:t>    2.4*10</a:t>
            </a:r>
            <a:r>
              <a:rPr lang="en-US" altLang="zh-TW" sz="2000" baseline="30000">
                <a:ea typeface="Batang" panose="02030600000101010101" pitchFamily="18" charset="-127"/>
              </a:rPr>
              <a:t>12 </a:t>
            </a:r>
            <a:r>
              <a:rPr lang="en-US" altLang="zh-TW" sz="2000">
                <a:ea typeface="Batang" panose="02030600000101010101" pitchFamily="18" charset="-127"/>
              </a:rPr>
              <a:t>sec   7.6*10</a:t>
            </a:r>
            <a:r>
              <a:rPr lang="en-US" altLang="zh-TW" sz="2000" baseline="30000">
                <a:ea typeface="Batang" panose="02030600000101010101" pitchFamily="18" charset="-127"/>
              </a:rPr>
              <a:t>4 </a:t>
            </a:r>
            <a:r>
              <a:rPr lang="en-US" altLang="zh-TW" sz="2000">
                <a:ea typeface="Batang" panose="02030600000101010101" pitchFamily="18" charset="-127"/>
              </a:rPr>
              <a:t>yr !!</a:t>
            </a:r>
          </a:p>
          <a:p>
            <a:pPr marL="0" indent="0"/>
            <a:endParaRPr lang="en-US" altLang="zh-TW" sz="2400">
              <a:ea typeface="Batang" panose="02030600000101010101" pitchFamily="18" charset="-127"/>
            </a:endParaRPr>
          </a:p>
        </p:txBody>
      </p:sp>
      <p:graphicFrame>
        <p:nvGraphicFramePr>
          <p:cNvPr id="22533" name="Object 45">
            <a:extLst>
              <a:ext uri="{FF2B5EF4-FFF2-40B4-BE49-F238E27FC236}">
                <a16:creationId xmlns:a16="http://schemas.microsoft.com/office/drawing/2014/main" id="{847E79EF-C42D-4F02-947C-0E36C079AA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5334000"/>
          <a:ext cx="1651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Equation" r:id="rId4" imgW="164957" imgH="152268" progId="Equation.DSMT4">
                  <p:embed/>
                </p:oleObj>
              </mc:Choice>
              <mc:Fallback>
                <p:oleObj name="Equation" r:id="rId4" imgW="164957" imgH="152268" progId="Equation.DSMT4">
                  <p:embed/>
                  <p:pic>
                    <p:nvPicPr>
                      <p:cNvPr id="22533" name="Object 45">
                        <a:extLst>
                          <a:ext uri="{FF2B5EF4-FFF2-40B4-BE49-F238E27FC236}">
                            <a16:creationId xmlns:a16="http://schemas.microsoft.com/office/drawing/2014/main" id="{847E79EF-C42D-4F02-947C-0E36C079AA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34000"/>
                        <a:ext cx="1651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46">
            <a:extLst>
              <a:ext uri="{FF2B5EF4-FFF2-40B4-BE49-F238E27FC236}">
                <a16:creationId xmlns:a16="http://schemas.microsoft.com/office/drawing/2014/main" id="{421F5A6E-E918-4259-BB91-2C8473AA90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334000"/>
          <a:ext cx="1651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name="Equation" r:id="rId6" imgW="164957" imgH="152268" progId="Equation.DSMT4">
                  <p:embed/>
                </p:oleObj>
              </mc:Choice>
              <mc:Fallback>
                <p:oleObj name="Equation" r:id="rId6" imgW="164957" imgH="152268" progId="Equation.DSMT4">
                  <p:embed/>
                  <p:pic>
                    <p:nvPicPr>
                      <p:cNvPr id="22534" name="Object 46">
                        <a:extLst>
                          <a:ext uri="{FF2B5EF4-FFF2-40B4-BE49-F238E27FC236}">
                            <a16:creationId xmlns:a16="http://schemas.microsoft.com/office/drawing/2014/main" id="{421F5A6E-E918-4259-BB91-2C8473AA90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334000"/>
                        <a:ext cx="1651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47">
            <a:extLst>
              <a:ext uri="{FF2B5EF4-FFF2-40B4-BE49-F238E27FC236}">
                <a16:creationId xmlns:a16="http://schemas.microsoft.com/office/drawing/2014/main" id="{46F0565E-CD8C-4486-BDA5-39BEE5E955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5334000"/>
          <a:ext cx="1651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Equation" r:id="rId7" imgW="164957" imgH="152268" progId="Equation.DSMT4">
                  <p:embed/>
                </p:oleObj>
              </mc:Choice>
              <mc:Fallback>
                <p:oleObj name="Equation" r:id="rId7" imgW="164957" imgH="152268" progId="Equation.DSMT4">
                  <p:embed/>
                  <p:pic>
                    <p:nvPicPr>
                      <p:cNvPr id="22535" name="Object 47">
                        <a:extLst>
                          <a:ext uri="{FF2B5EF4-FFF2-40B4-BE49-F238E27FC236}">
                            <a16:creationId xmlns:a16="http://schemas.microsoft.com/office/drawing/2014/main" id="{46F0565E-CD8C-4486-BDA5-39BEE5E955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334000"/>
                        <a:ext cx="1651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編號版面配置區 4">
            <a:extLst>
              <a:ext uri="{FF2B5EF4-FFF2-40B4-BE49-F238E27FC236}">
                <a16:creationId xmlns:a16="http://schemas.microsoft.com/office/drawing/2014/main" id="{0895A990-CDD5-4378-BE8E-928626AC4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AA32C311-94F3-4470-8A86-920596A67EF6}" type="slidenum">
              <a:rPr lang="zh-TW" altLang="en-US" sz="1400" smtClean="0">
                <a:latin typeface="Times New Roman" panose="02020603050405020304" pitchFamily="18" charset="0"/>
              </a:rPr>
              <a:pPr/>
              <a:t>43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59FA809A-07F6-4059-87D2-A022890B3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Algorithms &amp; Their Efficiency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EE86BCD-CBFA-4549-9746-7BBE761D7D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05900" cy="5867400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US" altLang="zh-TW" sz="2400">
                <a:ea typeface="Batang" panose="02030600000101010101" pitchFamily="18" charset="-127"/>
              </a:rPr>
              <a:t>For calculating the critical path: there are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efficient</a:t>
            </a:r>
            <a:r>
              <a:rPr lang="en-US" altLang="zh-TW" sz="2400">
                <a:ea typeface="Batang" panose="02030600000101010101" pitchFamily="18" charset="-127"/>
              </a:rPr>
              <a:t> algorithms</a:t>
            </a:r>
          </a:p>
          <a:p>
            <a:pPr marL="0" indent="0">
              <a:buFontTx/>
              <a:buChar char="•"/>
            </a:pPr>
            <a:r>
              <a:rPr lang="en-US" altLang="zh-TW" sz="2400">
                <a:ea typeface="Batang" panose="02030600000101010101" pitchFamily="18" charset="-127"/>
              </a:rPr>
              <a:t>For the Hamiltonian path problem: there are still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NO efficient</a:t>
            </a:r>
            <a:r>
              <a:rPr lang="en-US" altLang="zh-TW" sz="2400">
                <a:ea typeface="Batang" panose="02030600000101010101" pitchFamily="18" charset="-127"/>
              </a:rPr>
              <a:t> algorithms known by today</a:t>
            </a:r>
          </a:p>
          <a:p>
            <a:pPr marL="0" indent="0">
              <a:buFontTx/>
              <a:buChar char="•"/>
            </a:pPr>
            <a:endParaRPr lang="en-US" altLang="zh-TW" sz="800">
              <a:ea typeface="Batang" panose="02030600000101010101" pitchFamily="18" charset="-127"/>
            </a:endParaRPr>
          </a:p>
          <a:p>
            <a:pPr marL="0" indent="0"/>
            <a:r>
              <a:rPr lang="en-US" altLang="zh-TW" sz="2400">
                <a:ea typeface="Batang" panose="02030600000101010101" pitchFamily="18" charset="-127"/>
              </a:rPr>
              <a:t>Question:</a:t>
            </a:r>
          </a:p>
          <a:p>
            <a:pPr marL="0" indent="0"/>
            <a:r>
              <a:rPr lang="en-US" altLang="zh-TW" sz="2400">
                <a:ea typeface="Batang" panose="02030600000101010101" pitchFamily="18" charset="-127"/>
              </a:rPr>
              <a:t>	How to measure the efficiency of an algorithm?</a:t>
            </a:r>
          </a:p>
          <a:p>
            <a:pPr marL="0" indent="0"/>
            <a:endParaRPr lang="en-US" altLang="zh-TW" sz="800">
              <a:ea typeface="Batang" panose="02030600000101010101" pitchFamily="18" charset="-127"/>
            </a:endParaRPr>
          </a:p>
          <a:p>
            <a:pPr marL="0" indent="0"/>
            <a:r>
              <a:rPr lang="en-US" altLang="zh-TW" sz="2400">
                <a:ea typeface="Batang" panose="02030600000101010101" pitchFamily="18" charset="-127"/>
              </a:rPr>
              <a:t>Answer:</a:t>
            </a:r>
          </a:p>
          <a:p>
            <a:pPr marL="0" indent="0"/>
            <a:r>
              <a:rPr lang="en-US" altLang="zh-TW" sz="2400">
                <a:ea typeface="Batang" panose="02030600000101010101" pitchFamily="18" charset="-127"/>
              </a:rPr>
              <a:t>	Counting the total # of </a:t>
            </a:r>
            <a:r>
              <a:rPr lang="en-US" altLang="zh-TW" sz="2400">
                <a:solidFill>
                  <a:srgbClr val="008000"/>
                </a:solidFill>
                <a:ea typeface="Batang" panose="02030600000101010101" pitchFamily="18" charset="-127"/>
              </a:rPr>
              <a:t>elementary operations</a:t>
            </a:r>
            <a:r>
              <a:rPr lang="en-US" altLang="zh-TW" sz="2400">
                <a:ea typeface="Batang" panose="02030600000101010101" pitchFamily="18" charset="-127"/>
              </a:rPr>
              <a:t> </a:t>
            </a:r>
            <a:r>
              <a:rPr lang="en-US" altLang="zh-TW" sz="1800">
                <a:ea typeface="Batang" panose="02030600000101010101" pitchFamily="18" charset="-127"/>
              </a:rPr>
              <a:t>(addition, comparison,..,etc)</a:t>
            </a:r>
            <a:r>
              <a:rPr lang="en-US" altLang="zh-TW" sz="2400">
                <a:ea typeface="Batang" panose="02030600000101010101" pitchFamily="18" charset="-127"/>
              </a:rPr>
              <a:t> in terms of </a:t>
            </a:r>
            <a:r>
              <a:rPr lang="en-US" altLang="zh-TW" sz="2400">
                <a:solidFill>
                  <a:srgbClr val="008000"/>
                </a:solidFill>
                <a:ea typeface="Batang" panose="02030600000101010101" pitchFamily="18" charset="-127"/>
              </a:rPr>
              <a:t>the input size of a problem</a:t>
            </a:r>
            <a:br>
              <a:rPr lang="en-US" altLang="zh-TW" sz="2400">
                <a:solidFill>
                  <a:srgbClr val="008000"/>
                </a:solidFill>
                <a:ea typeface="Batang" panose="02030600000101010101" pitchFamily="18" charset="-127"/>
              </a:rPr>
            </a:br>
            <a:r>
              <a:rPr lang="en-US" altLang="zh-TW" sz="24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 Complexity  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(theoretical running time)</a:t>
            </a:r>
          </a:p>
          <a:p>
            <a:pPr marL="0" indent="0"/>
            <a:endParaRPr lang="en-US" altLang="zh-TW" sz="800">
              <a:solidFill>
                <a:srgbClr val="008000"/>
              </a:solidFill>
              <a:ea typeface="Batang" panose="02030600000101010101" pitchFamily="18" charset="-127"/>
              <a:sym typeface="Wingdings" panose="05000000000000000000" pitchFamily="2" charset="2"/>
            </a:endParaRPr>
          </a:p>
          <a:p>
            <a:pPr marL="0" indent="0"/>
            <a:r>
              <a:rPr lang="en-US" altLang="zh-TW" sz="2400">
                <a:ea typeface="Batang" panose="02030600000101010101" pitchFamily="18" charset="-127"/>
              </a:rPr>
              <a:t>Elementary operations:</a:t>
            </a:r>
          </a:p>
          <a:p>
            <a:pPr lvl="1" eaLnBrk="1" hangingPunct="1"/>
            <a:r>
              <a:rPr lang="en-US" altLang="zh-TW" sz="2400">
                <a:latin typeface="Arial" panose="020B0604020202020204" pitchFamily="34" charset="0"/>
                <a:ea typeface="Batang" panose="02030600000101010101" pitchFamily="18" charset="-127"/>
              </a:rPr>
              <a:t>addition, comparison, multiplication, division,…etc</a:t>
            </a:r>
          </a:p>
          <a:p>
            <a:pPr lvl="1" eaLnBrk="1" hangingPunct="1"/>
            <a:r>
              <a:rPr lang="en-US" altLang="zh-TW" sz="2400">
                <a:latin typeface="Arial" panose="020B0604020202020204" pitchFamily="34" charset="0"/>
                <a:ea typeface="Batang" panose="02030600000101010101" pitchFamily="18" charset="-127"/>
              </a:rPr>
              <a:t>Ignore value assignment e.g. x=3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A4EDEBC2-44F7-45B2-8D36-62BB6070F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4">
            <a:extLst>
              <a:ext uri="{FF2B5EF4-FFF2-40B4-BE49-F238E27FC236}">
                <a16:creationId xmlns:a16="http://schemas.microsoft.com/office/drawing/2014/main" id="{F1C36457-EA00-44F4-92DF-DA757002C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4D3EC499-3C22-4B97-8B60-96C859482731}" type="slidenum">
              <a:rPr lang="zh-TW" altLang="en-US" sz="1400" smtClean="0">
                <a:latin typeface="Times New Roman" panose="02020603050405020304" pitchFamily="18" charset="0"/>
              </a:rPr>
              <a:pPr/>
              <a:t>44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2CF7598-EFB8-4C44-AF44-51D0C8918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Complexity Analysis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103BB75B-6217-40E5-8F47-93B0EF681B8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05900" cy="5410200"/>
          </a:xfrm>
        </p:spPr>
        <p:txBody>
          <a:bodyPr/>
          <a:lstStyle/>
          <a:p>
            <a:pPr marL="0" indent="0"/>
            <a:r>
              <a:rPr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Disadvantages:</a:t>
            </a:r>
          </a:p>
          <a:p>
            <a:pPr lvl="1" eaLnBrk="1" hangingPunct="1"/>
            <a:r>
              <a:rPr lang="en-US" altLang="zh-TW" sz="2000">
                <a:latin typeface="Arial" panose="020B0604020202020204" pitchFamily="34" charset="0"/>
                <a:ea typeface="Batang" panose="02030600000101010101" pitchFamily="18" charset="-127"/>
                <a:sym typeface="Wingdings" panose="05000000000000000000" pitchFamily="2" charset="2"/>
              </a:rPr>
              <a:t>Assume each element operation takes the same amount of time</a:t>
            </a:r>
          </a:p>
          <a:p>
            <a:pPr lvl="2" eaLnBrk="1" hangingPunct="1"/>
            <a:r>
              <a:rPr lang="en-US" altLang="zh-TW" sz="1800">
                <a:latin typeface="Arial" panose="020B0604020202020204" pitchFamily="34" charset="0"/>
                <a:ea typeface="Batang" panose="02030600000101010101" pitchFamily="18" charset="-127"/>
                <a:sym typeface="Wingdings" panose="05000000000000000000" pitchFamily="2" charset="2"/>
              </a:rPr>
              <a:t>Multiplication/division takes longer than addition &amp; comparison</a:t>
            </a:r>
          </a:p>
          <a:p>
            <a:pPr lvl="2" eaLnBrk="1" hangingPunct="1"/>
            <a:r>
              <a:rPr lang="en-US" altLang="zh-TW" sz="1800">
                <a:latin typeface="Arial" panose="020B0604020202020204" pitchFamily="34" charset="0"/>
                <a:ea typeface="Batang" panose="02030600000101010101" pitchFamily="18" charset="-127"/>
                <a:sym typeface="Wingdings" panose="05000000000000000000" pitchFamily="2" charset="2"/>
              </a:rPr>
              <a:t>Should also depends on the size of the numbers involved</a:t>
            </a:r>
          </a:p>
          <a:p>
            <a:pPr lvl="1" eaLnBrk="1" hangingPunct="1"/>
            <a:r>
              <a:rPr lang="en-US" altLang="zh-TW" sz="2000">
                <a:latin typeface="Arial" panose="020B0604020202020204" pitchFamily="34" charset="0"/>
                <a:ea typeface="Batang" panose="02030600000101010101" pitchFamily="18" charset="-127"/>
                <a:sym typeface="Wingdings" panose="05000000000000000000" pitchFamily="2" charset="2"/>
              </a:rPr>
              <a:t>Ignore the physical memory limitation</a:t>
            </a:r>
          </a:p>
          <a:p>
            <a:pPr lvl="2" eaLnBrk="1" hangingPunct="1"/>
            <a:r>
              <a:rPr lang="en-US" altLang="zh-TW" sz="1800">
                <a:latin typeface="Arial" panose="020B0604020202020204" pitchFamily="34" charset="0"/>
                <a:ea typeface="Batang" panose="02030600000101010101" pitchFamily="18" charset="-127"/>
                <a:sym typeface="Wingdings" panose="05000000000000000000" pitchFamily="2" charset="2"/>
              </a:rPr>
              <a:t>When additional memory is required, speed becomes slower</a:t>
            </a:r>
          </a:p>
          <a:p>
            <a:pPr lvl="1" eaLnBrk="1" hangingPunct="1"/>
            <a:r>
              <a:rPr lang="en-US" altLang="zh-TW" sz="2000">
                <a:latin typeface="Arial" panose="020B0604020202020204" pitchFamily="34" charset="0"/>
                <a:ea typeface="Batang" panose="02030600000101010101" pitchFamily="18" charset="-127"/>
                <a:sym typeface="Wingdings" panose="05000000000000000000" pitchFamily="2" charset="2"/>
              </a:rPr>
              <a:t>Ignore the time spent on assigning values to variables</a:t>
            </a:r>
          </a:p>
          <a:p>
            <a:pPr marL="0" indent="0">
              <a:buFontTx/>
              <a:buChar char="•"/>
            </a:pPr>
            <a:endParaRPr lang="en-US" altLang="zh-TW" sz="2000">
              <a:ea typeface="Batang" panose="02030600000101010101" pitchFamily="18" charset="-127"/>
              <a:sym typeface="Wingdings" panose="05000000000000000000" pitchFamily="2" charset="2"/>
            </a:endParaRPr>
          </a:p>
          <a:p>
            <a:pPr marL="0" indent="0"/>
            <a:r>
              <a:rPr lang="en-US" altLang="zh-TW" sz="2000" b="1">
                <a:ea typeface="Batang" panose="02030600000101010101" pitchFamily="18" charset="-127"/>
                <a:sym typeface="Wingdings" panose="05000000000000000000" pitchFamily="2" charset="2"/>
              </a:rPr>
              <a:t>Which one is better?</a:t>
            </a:r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   n! , 2</a:t>
            </a:r>
            <a:r>
              <a:rPr lang="en-US" altLang="zh-TW" sz="2000" baseline="30000"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,  n</a:t>
            </a:r>
            <a:r>
              <a:rPr lang="en-US" altLang="zh-TW" sz="2000" baseline="30000"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, log(n), loglog(n) ?</a:t>
            </a:r>
          </a:p>
          <a:p>
            <a:pPr marL="0" indent="0"/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		</a:t>
            </a:r>
            <a:r>
              <a:rPr lang="en-US" altLang="zh-TW" sz="2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loglog(n) &gt; log(n) &gt; n</a:t>
            </a:r>
            <a:r>
              <a:rPr lang="en-US" altLang="zh-TW" sz="2000" baseline="30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 </a:t>
            </a:r>
            <a:r>
              <a:rPr lang="en-US" altLang="zh-TW" sz="2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&gt; 2</a:t>
            </a:r>
            <a:r>
              <a:rPr lang="en-US" altLang="zh-TW" sz="2000" baseline="30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 </a:t>
            </a:r>
            <a:r>
              <a:rPr lang="en-US" altLang="zh-TW" sz="2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&gt; n!</a:t>
            </a:r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  </a:t>
            </a:r>
            <a:r>
              <a:rPr lang="en-US" altLang="zh-TW" sz="1400">
                <a:ea typeface="Batang" panose="02030600000101010101" pitchFamily="18" charset="-127"/>
                <a:sym typeface="Wingdings" panose="05000000000000000000" pitchFamily="2" charset="2"/>
              </a:rPr>
              <a:t>(A&gt;B means A is </a:t>
            </a:r>
            <a:r>
              <a:rPr lang="en-US" altLang="zh-TW" sz="1400">
                <a:solidFill>
                  <a:srgbClr val="FF0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better</a:t>
            </a:r>
            <a:r>
              <a:rPr lang="en-US" altLang="zh-TW" sz="1400">
                <a:ea typeface="Batang" panose="02030600000101010101" pitchFamily="18" charset="-127"/>
                <a:sym typeface="Wingdings" panose="05000000000000000000" pitchFamily="2" charset="2"/>
              </a:rPr>
              <a:t> than B)</a:t>
            </a:r>
          </a:p>
          <a:p>
            <a:pPr marL="0" indent="0"/>
            <a:endParaRPr lang="en-US" altLang="zh-TW" sz="2000">
              <a:ea typeface="Batang" panose="02030600000101010101" pitchFamily="18" charset="-127"/>
              <a:sym typeface="Wingdings" panose="05000000000000000000" pitchFamily="2" charset="2"/>
            </a:endParaRPr>
          </a:p>
          <a:p>
            <a:pPr marL="0" indent="0"/>
            <a:r>
              <a:rPr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Good complexity:</a:t>
            </a:r>
          </a:p>
          <a:p>
            <a:pPr marL="0" indent="0"/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	a 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polynomial function</a:t>
            </a:r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 of the input size (n) of the problem</a:t>
            </a:r>
          </a:p>
          <a:p>
            <a:pPr marL="0" indent="0"/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f(n)=c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c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k-1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k-1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… + c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c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 + c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en-US" altLang="zh-TW" sz="2000" baseline="30000">
                <a:ea typeface="Batang" panose="02030600000101010101" pitchFamily="18" charset="-127"/>
                <a:sym typeface="Wingdings" panose="05000000000000000000" pitchFamily="2" charset="2"/>
              </a:rPr>
              <a:t>  </a:t>
            </a:r>
            <a:br>
              <a:rPr lang="en-US" altLang="zh-TW" sz="2000" baseline="30000">
                <a:ea typeface="Batang" panose="02030600000101010101" pitchFamily="18" charset="-127"/>
                <a:sym typeface="Wingdings" panose="05000000000000000000" pitchFamily="2" charset="2"/>
              </a:rPr>
            </a:br>
            <a:r>
              <a:rPr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e.g. n</a:t>
            </a:r>
            <a:r>
              <a:rPr lang="en-US" altLang="zh-TW" sz="2000" baseline="30000"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endParaRPr lang="en-US" altLang="zh-TW" sz="2000">
              <a:ea typeface="Batang" panose="02030600000101010101" pitchFamily="18" charset="-127"/>
            </a:endParaRPr>
          </a:p>
        </p:txBody>
      </p:sp>
      <p:sp>
        <p:nvSpPr>
          <p:cNvPr id="32773" name="Text Box 6">
            <a:extLst>
              <a:ext uri="{FF2B5EF4-FFF2-40B4-BE49-F238E27FC236}">
                <a16:creationId xmlns:a16="http://schemas.microsoft.com/office/drawing/2014/main" id="{C968CA51-3C93-49C9-9407-B05934F0E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4">
            <a:extLst>
              <a:ext uri="{FF2B5EF4-FFF2-40B4-BE49-F238E27FC236}">
                <a16:creationId xmlns:a16="http://schemas.microsoft.com/office/drawing/2014/main" id="{4713AF7D-FD30-4F14-B60E-2F5B24D3F8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ECBA79C-5285-42FE-80DF-8AD432589B53}" type="slidenum">
              <a:rPr lang="zh-TW" altLang="en-US" sz="1400" smtClean="0">
                <a:latin typeface="Times New Roman" panose="02020603050405020304" pitchFamily="18" charset="0"/>
              </a:rPr>
              <a:pPr/>
              <a:t>45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A0ECFE1-FC59-435E-835D-4CA94E774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Evaluating </a:t>
            </a:r>
            <a:r>
              <a:rPr lang="en-US" altLang="zh-TW" sz="4000">
                <a:latin typeface="Arial" panose="020B0604020202020204" pitchFamily="34" charset="0"/>
                <a:ea typeface="Batang" panose="02030600000101010101" pitchFamily="18" charset="-127"/>
              </a:rPr>
              <a:t>x</a:t>
            </a:r>
            <a:r>
              <a:rPr lang="en-US" altLang="zh-TW" sz="4000" baseline="30000">
                <a:latin typeface="Arial" panose="020B0604020202020204" pitchFamily="34" charset="0"/>
                <a:ea typeface="Batang" panose="02030600000101010101" pitchFamily="18" charset="-127"/>
              </a:rPr>
              <a:t>n</a:t>
            </a:r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CBF9043-8C33-452E-A8EC-F1A5B45762F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05900" cy="5410200"/>
          </a:xfrm>
        </p:spPr>
        <p:txBody>
          <a:bodyPr/>
          <a:lstStyle/>
          <a:p>
            <a:pPr marL="457200" indent="-457200"/>
            <a:r>
              <a:rPr lang="en-US" altLang="zh-TW" sz="2400">
                <a:ea typeface="Batang" panose="02030600000101010101" pitchFamily="18" charset="-127"/>
              </a:rPr>
              <a:t>Problem: given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x</a:t>
            </a:r>
            <a:r>
              <a:rPr lang="en-US" altLang="zh-TW" sz="2400">
                <a:ea typeface="Batang" panose="02030600000101010101" pitchFamily="18" charset="-127"/>
              </a:rPr>
              <a:t> and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lang="en-US" altLang="zh-TW" sz="2400">
                <a:ea typeface="Batang" panose="02030600000101010101" pitchFamily="18" charset="-127"/>
              </a:rPr>
              <a:t> </a:t>
            </a:r>
            <a:br>
              <a:rPr lang="en-US" altLang="zh-TW" sz="2400">
                <a:ea typeface="Batang" panose="02030600000101010101" pitchFamily="18" charset="-127"/>
              </a:rPr>
            </a:br>
            <a:r>
              <a:rPr lang="en-US" altLang="zh-TW" sz="2400">
                <a:ea typeface="Batang" panose="02030600000101010101" pitchFamily="18" charset="-127"/>
              </a:rPr>
              <a:t>        give an algorithm to evaluate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x</a:t>
            </a:r>
            <a:r>
              <a:rPr lang="en-US" altLang="zh-TW" sz="2400" baseline="300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</a:p>
          <a:p>
            <a:pPr marL="457200" indent="-457200"/>
            <a:endParaRPr lang="en-US" altLang="zh-TW" sz="1600">
              <a:ea typeface="Batang" panose="02030600000101010101" pitchFamily="18" charset="-127"/>
            </a:endParaRPr>
          </a:p>
          <a:p>
            <a:pPr marL="457200" indent="-457200"/>
            <a:r>
              <a:rPr lang="en-US" altLang="zh-TW" sz="2400">
                <a:ea typeface="Batang" panose="02030600000101010101" pitchFamily="18" charset="-127"/>
              </a:rPr>
              <a:t>Intuitive algorithm: </a:t>
            </a:r>
            <a:r>
              <a:rPr lang="en-US" altLang="zh-TW" sz="1600">
                <a:ea typeface="Batang" panose="02030600000101010101" pitchFamily="18" charset="-127"/>
              </a:rPr>
              <a:t>(the following format is called a </a:t>
            </a:r>
            <a:r>
              <a:rPr lang="en-US" altLang="zh-TW" sz="1600" b="1">
                <a:solidFill>
                  <a:schemeClr val="accent2"/>
                </a:solidFill>
                <a:ea typeface="Batang" panose="02030600000101010101" pitchFamily="18" charset="-127"/>
              </a:rPr>
              <a:t>pseudo code</a:t>
            </a:r>
            <a:r>
              <a:rPr lang="en-US" altLang="zh-TW" sz="1600">
                <a:ea typeface="Batang" panose="02030600000101010101" pitchFamily="18" charset="-127"/>
              </a:rPr>
              <a:t>)</a:t>
            </a: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457200" indent="-457200"/>
            <a:r>
              <a:rPr lang="en-US" altLang="zh-TW" sz="2400">
                <a:ea typeface="Batang" panose="02030600000101010101" pitchFamily="18" charset="-127"/>
              </a:rPr>
              <a:t>Complexity: </a:t>
            </a:r>
          </a:p>
          <a:p>
            <a:pPr marL="457200" indent="-457200"/>
            <a:r>
              <a:rPr lang="en-US" altLang="zh-TW" sz="2400">
                <a:ea typeface="Batang" panose="02030600000101010101" pitchFamily="18" charset="-127"/>
              </a:rPr>
              <a:t>	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n-1</a:t>
            </a:r>
            <a:r>
              <a:rPr lang="en-US" altLang="zh-TW" sz="2400">
                <a:ea typeface="Batang" panose="02030600000101010101" pitchFamily="18" charset="-127"/>
              </a:rPr>
              <a:t> multiplication,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n-1</a:t>
            </a:r>
            <a:r>
              <a:rPr lang="en-US" altLang="zh-TW" sz="2400">
                <a:ea typeface="Batang" panose="02030600000101010101" pitchFamily="18" charset="-127"/>
              </a:rPr>
              <a:t> addition,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lang="en-US" altLang="zh-TW" sz="2400">
                <a:ea typeface="Batang" panose="02030600000101010101" pitchFamily="18" charset="-127"/>
              </a:rPr>
              <a:t> comparison </a:t>
            </a:r>
            <a:r>
              <a:rPr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3n-2</a:t>
            </a:r>
            <a:endParaRPr lang="en-US" altLang="zh-TW" sz="2400">
              <a:solidFill>
                <a:schemeClr val="accent2"/>
              </a:solidFill>
              <a:ea typeface="Batang" panose="02030600000101010101" pitchFamily="18" charset="-127"/>
            </a:endParaRPr>
          </a:p>
        </p:txBody>
      </p:sp>
      <p:sp>
        <p:nvSpPr>
          <p:cNvPr id="34821" name="Text Box 6">
            <a:extLst>
              <a:ext uri="{FF2B5EF4-FFF2-40B4-BE49-F238E27FC236}">
                <a16:creationId xmlns:a16="http://schemas.microsoft.com/office/drawing/2014/main" id="{BB82E72C-CD87-43D9-BF73-123F94BEF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513" y="2514600"/>
            <a:ext cx="3646487" cy="2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2000" b="1"/>
              <a:t>begin</a:t>
            </a:r>
          </a:p>
          <a:p>
            <a:pPr eaLnBrk="1" hangingPunct="1"/>
            <a:r>
              <a:rPr kumimoji="0" lang="en-US" altLang="zh-TW" sz="2000"/>
              <a:t>     initialization: Set P=x , k=1</a:t>
            </a:r>
          </a:p>
          <a:p>
            <a:pPr eaLnBrk="1" hangingPunct="1"/>
            <a:r>
              <a:rPr kumimoji="0" lang="en-US" altLang="zh-TW" sz="2000" b="1"/>
              <a:t>     while</a:t>
            </a:r>
            <a:r>
              <a:rPr kumimoji="0" lang="en-US" altLang="zh-TW" sz="2000"/>
              <a:t> k &lt; n </a:t>
            </a:r>
            <a:r>
              <a:rPr kumimoji="0" lang="en-US" altLang="zh-TW" sz="2000" b="1"/>
              <a:t>do</a:t>
            </a:r>
          </a:p>
          <a:p>
            <a:pPr eaLnBrk="1" hangingPunct="1"/>
            <a:r>
              <a:rPr kumimoji="0" lang="en-US" altLang="zh-TW" sz="2000"/>
              <a:t>	P=Px</a:t>
            </a:r>
          </a:p>
          <a:p>
            <a:pPr eaLnBrk="1" hangingPunct="1"/>
            <a:r>
              <a:rPr kumimoji="0" lang="en-US" altLang="zh-TW" sz="2000"/>
              <a:t>	k=k+1</a:t>
            </a:r>
          </a:p>
          <a:p>
            <a:pPr eaLnBrk="1" hangingPunct="1"/>
            <a:r>
              <a:rPr kumimoji="0" lang="en-US" altLang="zh-TW" sz="2000" b="1"/>
              <a:t>     end while</a:t>
            </a:r>
          </a:p>
          <a:p>
            <a:pPr eaLnBrk="1" hangingPunct="1"/>
            <a:r>
              <a:rPr kumimoji="0" lang="en-US" altLang="zh-TW" sz="2000"/>
              <a:t>     output P=x</a:t>
            </a:r>
            <a:r>
              <a:rPr kumimoji="0" lang="en-US" altLang="zh-TW" sz="2000" baseline="30000"/>
              <a:t>n</a:t>
            </a:r>
          </a:p>
          <a:p>
            <a:pPr eaLnBrk="1" hangingPunct="1"/>
            <a:r>
              <a:rPr kumimoji="0" lang="en-US" altLang="zh-TW" sz="2000" b="1"/>
              <a:t>end</a:t>
            </a:r>
            <a:r>
              <a:rPr kumimoji="0" lang="en-US" altLang="zh-TW" sz="2000"/>
              <a:t> </a:t>
            </a:r>
          </a:p>
        </p:txBody>
      </p:sp>
      <p:sp>
        <p:nvSpPr>
          <p:cNvPr id="34822" name="Text Box 7">
            <a:extLst>
              <a:ext uri="{FF2B5EF4-FFF2-40B4-BE49-F238E27FC236}">
                <a16:creationId xmlns:a16="http://schemas.microsoft.com/office/drawing/2014/main" id="{BAC6735A-90B0-4F5A-956D-B69FA38DE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>
            <a:extLst>
              <a:ext uri="{FF2B5EF4-FFF2-40B4-BE49-F238E27FC236}">
                <a16:creationId xmlns:a16="http://schemas.microsoft.com/office/drawing/2014/main" id="{3F98C0F4-0A27-41CE-8166-1F58FCE19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81A8A85-F3CB-48F7-9D07-A9A1D5530F7A}" type="slidenum">
              <a:rPr lang="zh-TW" altLang="en-US" sz="1400" smtClean="0">
                <a:latin typeface="Times New Roman" panose="02020603050405020304" pitchFamily="18" charset="0"/>
              </a:rPr>
              <a:pPr/>
              <a:t>46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946DF4B2-92BB-4855-9C45-F1071F67F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latin typeface="Arial" panose="020B0604020202020204" pitchFamily="34" charset="0"/>
                <a:ea typeface="新細明體" panose="02020500000000000000" pitchFamily="18" charset="-120"/>
              </a:rPr>
              <a:t>Evaluating a Polynomial of Degree </a:t>
            </a:r>
            <a:r>
              <a:rPr lang="en-US" altLang="zh-TW" sz="320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n</a:t>
            </a:r>
            <a:r>
              <a:rPr lang="en-US" altLang="zh-TW" sz="3200">
                <a:latin typeface="Arial" panose="020B0604020202020204" pitchFamily="34" charset="0"/>
                <a:ea typeface="新細明體" panose="02020500000000000000" pitchFamily="18" charset="-120"/>
              </a:rPr>
              <a:t> in </a:t>
            </a:r>
            <a:r>
              <a:rPr lang="en-US" altLang="zh-TW" sz="3200">
                <a:solidFill>
                  <a:schemeClr val="accent2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x</a:t>
            </a:r>
            <a:r>
              <a:rPr lang="en-US" altLang="zh-TW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311C353-23CA-42B6-8C15-55BD8EB466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82100" cy="541020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zh-TW" sz="2400">
                <a:ea typeface="Batang" panose="02030600000101010101" pitchFamily="18" charset="-127"/>
              </a:rPr>
              <a:t>Problem: given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x</a:t>
            </a:r>
            <a:r>
              <a:rPr lang="en-US" altLang="zh-TW" sz="2400">
                <a:ea typeface="Batang" panose="02030600000101010101" pitchFamily="18" charset="-127"/>
              </a:rPr>
              <a:t>,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lang="en-US" altLang="zh-TW" sz="2400">
                <a:ea typeface="Batang" panose="02030600000101010101" pitchFamily="18" charset="-127"/>
              </a:rPr>
              <a:t>, and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{a</a:t>
            </a:r>
            <a:r>
              <a:rPr lang="en-US" altLang="zh-TW" sz="2400" baseline="-25000">
                <a:solidFill>
                  <a:schemeClr val="accent2"/>
                </a:solidFill>
                <a:ea typeface="Batang" panose="02030600000101010101" pitchFamily="18" charset="-127"/>
              </a:rPr>
              <a:t>i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: i=0~n}</a:t>
            </a:r>
            <a:endParaRPr lang="en-US" altLang="zh-TW" sz="2400">
              <a:ea typeface="Batang" panose="02030600000101010101" pitchFamily="18" charset="-127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zh-TW" sz="2400">
                <a:ea typeface="Batang" panose="02030600000101010101" pitchFamily="18" charset="-127"/>
              </a:rPr>
              <a:t>     give an algorithm to evaluate 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P(x)=a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n-1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n-1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…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en-US" altLang="zh-TW" sz="2400" baseline="30000"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  <a:endParaRPr lang="en-US" altLang="zh-TW" sz="1600">
              <a:ea typeface="Batang" panose="02030600000101010101" pitchFamily="18" charset="-127"/>
            </a:endParaRPr>
          </a:p>
          <a:p>
            <a:pPr marL="457200" indent="-457200">
              <a:lnSpc>
                <a:spcPct val="90000"/>
              </a:lnSpc>
            </a:pPr>
            <a:endParaRPr lang="en-US" altLang="zh-TW" sz="1600">
              <a:ea typeface="Batang" panose="02030600000101010101" pitchFamily="18" charset="-127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zh-TW" sz="2400">
                <a:ea typeface="Batang" panose="02030600000101010101" pitchFamily="18" charset="-127"/>
              </a:rPr>
              <a:t>Intuitive algorithm: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zh-TW" sz="2400">
                <a:ea typeface="Batang" panose="02030600000101010101" pitchFamily="18" charset="-127"/>
              </a:rPr>
              <a:t>Complexity: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zh-TW" sz="2400">
                <a:ea typeface="Batang" panose="02030600000101010101" pitchFamily="18" charset="-127"/>
              </a:rPr>
              <a:t>	</a:t>
            </a:r>
            <a:r>
              <a:rPr lang="en-US" altLang="zh-TW" sz="1800">
                <a:ea typeface="Batang" panose="02030600000101010101" pitchFamily="18" charset="-127"/>
              </a:rPr>
              <a:t>for k=1~n, we have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1</a:t>
            </a:r>
            <a:r>
              <a:rPr lang="en-US" altLang="zh-TW" sz="1800">
                <a:ea typeface="Batang" panose="02030600000101010101" pitchFamily="18" charset="-127"/>
              </a:rPr>
              <a:t> multiplication,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2</a:t>
            </a:r>
            <a:r>
              <a:rPr lang="en-US" altLang="zh-TW" sz="1800">
                <a:ea typeface="Batang" panose="02030600000101010101" pitchFamily="18" charset="-127"/>
              </a:rPr>
              <a:t> addition,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1</a:t>
            </a:r>
            <a:r>
              <a:rPr lang="en-US" altLang="zh-TW" sz="1800">
                <a:ea typeface="Batang" panose="02030600000101010101" pitchFamily="18" charset="-127"/>
              </a:rPr>
              <a:t> comparison, and  </a:t>
            </a: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3k-2 </a:t>
            </a: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operations for x</a:t>
            </a:r>
            <a:r>
              <a:rPr lang="en-US" altLang="zh-TW" sz="1800" baseline="30000"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 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1+2+1+3k-2=3k+2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	total # operations:                         =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1.5n</a:t>
            </a:r>
            <a:r>
              <a:rPr lang="en-US" altLang="zh-TW" sz="1800" baseline="300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+3.5n</a:t>
            </a:r>
            <a:r>
              <a:rPr lang="en-US" altLang="zh-TW" sz="18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, for k=1~n</a:t>
            </a:r>
            <a:br>
              <a:rPr lang="en-US" altLang="zh-TW" sz="18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18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plus the last comparison when k=n+1, Total # operations= 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1.5n</a:t>
            </a:r>
            <a:r>
              <a:rPr lang="en-US" altLang="zh-TW" sz="1800" baseline="300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+3.5n+1</a:t>
            </a:r>
          </a:p>
        </p:txBody>
      </p:sp>
      <p:sp>
        <p:nvSpPr>
          <p:cNvPr id="36869" name="Text Box 6">
            <a:extLst>
              <a:ext uri="{FF2B5EF4-FFF2-40B4-BE49-F238E27FC236}">
                <a16:creationId xmlns:a16="http://schemas.microsoft.com/office/drawing/2014/main" id="{A27FBEC5-E548-491A-9E81-F20FBC11C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950" y="2159000"/>
            <a:ext cx="3702050" cy="2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2000" b="1"/>
              <a:t>begin</a:t>
            </a:r>
          </a:p>
          <a:p>
            <a:pPr eaLnBrk="1" hangingPunct="1"/>
            <a:r>
              <a:rPr kumimoji="0" lang="en-US" altLang="zh-TW" sz="2000"/>
              <a:t>     initialization: Set S=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0</a:t>
            </a:r>
            <a:r>
              <a:rPr kumimoji="0" lang="en-US" altLang="zh-TW" sz="2000"/>
              <a:t> , k=1</a:t>
            </a:r>
          </a:p>
          <a:p>
            <a:pPr eaLnBrk="1" hangingPunct="1"/>
            <a:r>
              <a:rPr kumimoji="0" lang="en-US" altLang="zh-TW" sz="2000" b="1"/>
              <a:t>     while</a:t>
            </a:r>
            <a:r>
              <a:rPr kumimoji="0" lang="en-US" altLang="zh-TW" sz="2000"/>
              <a:t> k ≤ n </a:t>
            </a:r>
            <a:r>
              <a:rPr kumimoji="0" lang="en-US" altLang="zh-TW" sz="2000" b="1"/>
              <a:t>do</a:t>
            </a:r>
          </a:p>
          <a:p>
            <a:pPr eaLnBrk="1" hangingPunct="1"/>
            <a:r>
              <a:rPr kumimoji="0" lang="en-US" altLang="zh-TW" sz="2000"/>
              <a:t>	S=S+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kumimoji="0"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endParaRPr kumimoji="0" lang="en-US" altLang="zh-TW" sz="2000"/>
          </a:p>
          <a:p>
            <a:pPr eaLnBrk="1" hangingPunct="1"/>
            <a:r>
              <a:rPr kumimoji="0" lang="en-US" altLang="zh-TW" sz="2000"/>
              <a:t>	k=k+1</a:t>
            </a:r>
          </a:p>
          <a:p>
            <a:pPr eaLnBrk="1" hangingPunct="1"/>
            <a:r>
              <a:rPr kumimoji="0" lang="en-US" altLang="zh-TW" sz="2000" b="1"/>
              <a:t>     end while</a:t>
            </a:r>
          </a:p>
          <a:p>
            <a:pPr eaLnBrk="1" hangingPunct="1"/>
            <a:r>
              <a:rPr kumimoji="0" lang="en-US" altLang="zh-TW" sz="2000"/>
              <a:t>     output S=</a:t>
            </a:r>
            <a:r>
              <a:rPr kumimoji="0" lang="en-US" altLang="zh-TW" sz="2000">
                <a:solidFill>
                  <a:schemeClr val="accent2"/>
                </a:solidFill>
                <a:sym typeface="Wingdings" panose="05000000000000000000" pitchFamily="2" charset="2"/>
              </a:rPr>
              <a:t>P(x)</a:t>
            </a:r>
            <a:endParaRPr kumimoji="0" lang="en-US" altLang="zh-TW" sz="2000" baseline="30000"/>
          </a:p>
          <a:p>
            <a:pPr eaLnBrk="1" hangingPunct="1"/>
            <a:r>
              <a:rPr kumimoji="0" lang="en-US" altLang="zh-TW" sz="2000" b="1"/>
              <a:t>end</a:t>
            </a:r>
            <a:r>
              <a:rPr kumimoji="0" lang="en-US" altLang="zh-TW" sz="2000"/>
              <a:t> </a:t>
            </a:r>
          </a:p>
        </p:txBody>
      </p:sp>
      <p:graphicFrame>
        <p:nvGraphicFramePr>
          <p:cNvPr id="36870" name="Object 7">
            <a:extLst>
              <a:ext uri="{FF2B5EF4-FFF2-40B4-BE49-F238E27FC236}">
                <a16:creationId xmlns:a16="http://schemas.microsoft.com/office/drawing/2014/main" id="{49051D32-D515-48E7-84C3-2984DC663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5562600"/>
          <a:ext cx="1231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4" imgW="1231366" imgH="406224" progId="Equation.DSMT4">
                  <p:embed/>
                </p:oleObj>
              </mc:Choice>
              <mc:Fallback>
                <p:oleObj name="Equation" r:id="rId4" imgW="1231366" imgH="406224" progId="Equation.DSMT4">
                  <p:embed/>
                  <p:pic>
                    <p:nvPicPr>
                      <p:cNvPr id="36870" name="Object 7">
                        <a:extLst>
                          <a:ext uri="{FF2B5EF4-FFF2-40B4-BE49-F238E27FC236}">
                            <a16:creationId xmlns:a16="http://schemas.microsoft.com/office/drawing/2014/main" id="{49051D32-D515-48E7-84C3-2984DC6639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562600"/>
                        <a:ext cx="1231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Text Box 8">
            <a:extLst>
              <a:ext uri="{FF2B5EF4-FFF2-40B4-BE49-F238E27FC236}">
                <a16:creationId xmlns:a16="http://schemas.microsoft.com/office/drawing/2014/main" id="{2BD49E42-6D2B-4F77-AF30-DF2FBC34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4">
            <a:extLst>
              <a:ext uri="{FF2B5EF4-FFF2-40B4-BE49-F238E27FC236}">
                <a16:creationId xmlns:a16="http://schemas.microsoft.com/office/drawing/2014/main" id="{05251402-8E9C-4701-A0BD-C6EFC4276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070DA7F4-E088-4A04-B59A-297836DC260D}" type="slidenum">
              <a:rPr lang="zh-TW" altLang="en-US" sz="1400" smtClean="0">
                <a:latin typeface="Times New Roman" panose="02020603050405020304" pitchFamily="18" charset="0"/>
              </a:rPr>
              <a:pPr/>
              <a:t>47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5D1AA7A3-36B9-4668-8DDE-ECD682C7B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latin typeface="Arial" panose="020B0604020202020204" pitchFamily="34" charset="0"/>
                <a:ea typeface="新細明體" panose="02020500000000000000" pitchFamily="18" charset="-120"/>
              </a:rPr>
              <a:t>Horner’s Polynomial Evaluation Algorithm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E4E4CB23-3592-4904-92F6-88F5870623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410700" cy="541020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 altLang="zh-TW" sz="2400">
                <a:ea typeface="Batang" panose="02030600000101010101" pitchFamily="18" charset="-127"/>
              </a:rPr>
              <a:t>Problem: given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x</a:t>
            </a:r>
            <a:r>
              <a:rPr lang="en-US" altLang="zh-TW" sz="2400">
                <a:ea typeface="Batang" panose="02030600000101010101" pitchFamily="18" charset="-127"/>
              </a:rPr>
              <a:t>,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lang="en-US" altLang="zh-TW" sz="2400">
                <a:ea typeface="Batang" panose="02030600000101010101" pitchFamily="18" charset="-127"/>
              </a:rPr>
              <a:t>, and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{a</a:t>
            </a:r>
            <a:r>
              <a:rPr lang="en-US" altLang="zh-TW" sz="2400" baseline="-25000">
                <a:solidFill>
                  <a:schemeClr val="accent2"/>
                </a:solidFill>
                <a:ea typeface="Batang" panose="02030600000101010101" pitchFamily="18" charset="-127"/>
              </a:rPr>
              <a:t>i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: i=0~n}</a:t>
            </a:r>
            <a:endParaRPr lang="en-US" altLang="zh-TW" sz="2400">
              <a:ea typeface="Batang" panose="02030600000101010101" pitchFamily="18" charset="-127"/>
            </a:endParaRPr>
          </a:p>
          <a:p>
            <a:pPr marL="457200" indent="-457200">
              <a:lnSpc>
                <a:spcPct val="80000"/>
              </a:lnSpc>
            </a:pPr>
            <a:r>
              <a:rPr lang="en-US" altLang="zh-TW" sz="2400">
                <a:ea typeface="Batang" panose="02030600000101010101" pitchFamily="18" charset="-127"/>
              </a:rPr>
              <a:t>     give an algorithm to evaluate 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P(x)=a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n-1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n-1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…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x + a</a:t>
            </a:r>
            <a:r>
              <a:rPr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en-US" altLang="zh-TW" sz="2400" baseline="30000"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  <a:endParaRPr lang="en-US" altLang="zh-TW" sz="1600">
              <a:ea typeface="Batang" panose="02030600000101010101" pitchFamily="18" charset="-127"/>
            </a:endParaRPr>
          </a:p>
          <a:p>
            <a:pPr marL="457200" indent="-457200">
              <a:lnSpc>
                <a:spcPct val="80000"/>
              </a:lnSpc>
            </a:pPr>
            <a:endParaRPr lang="en-US" altLang="zh-TW" sz="1600">
              <a:ea typeface="Batang" panose="02030600000101010101" pitchFamily="18" charset="-127"/>
            </a:endParaRPr>
          </a:p>
          <a:p>
            <a:pPr marL="457200" indent="-457200">
              <a:lnSpc>
                <a:spcPct val="80000"/>
              </a:lnSpc>
            </a:pPr>
            <a:r>
              <a:rPr lang="en-US" altLang="zh-TW" sz="2400">
                <a:ea typeface="Batang" panose="02030600000101010101" pitchFamily="18" charset="-127"/>
              </a:rPr>
              <a:t>Horner’s algorithm: </a:t>
            </a:r>
            <a:r>
              <a:rPr lang="en-US" altLang="zh-TW" sz="1600">
                <a:ea typeface="Batang" panose="02030600000101010101" pitchFamily="18" charset="-127"/>
              </a:rPr>
              <a:t>(in 1819, an English schoolmaster): </a:t>
            </a:r>
            <a:br>
              <a:rPr lang="en-US" altLang="zh-TW" sz="1600">
                <a:ea typeface="Batang" panose="02030600000101010101" pitchFamily="18" charset="-127"/>
              </a:rPr>
            </a:br>
            <a:r>
              <a:rPr lang="en-US" altLang="zh-TW" sz="1800">
                <a:ea typeface="Batang" panose="02030600000101010101" pitchFamily="18" charset="-127"/>
              </a:rPr>
              <a:t>Idea: 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</a:rPr>
              <a:t>P(x)=x(x(x(…x(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lang="en-US" altLang="zh-TW" sz="1800" baseline="-25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)+a</a:t>
            </a:r>
            <a:r>
              <a:rPr lang="en-US" altLang="zh-TW" sz="1800" baseline="-25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n-1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)+…+) a</a:t>
            </a:r>
            <a:r>
              <a:rPr lang="en-US" altLang="zh-TW" sz="1800" baseline="-25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)+ a</a:t>
            </a:r>
            <a:r>
              <a:rPr lang="en-US" altLang="zh-TW" sz="1800" baseline="-25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)+ a</a:t>
            </a:r>
            <a:r>
              <a:rPr lang="en-US" altLang="zh-TW" sz="1800" baseline="-25000">
                <a:solidFill>
                  <a:srgbClr val="008000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0</a:t>
            </a:r>
            <a:r>
              <a:rPr lang="en-US" altLang="zh-TW" sz="1800" baseline="30000"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  <a:endParaRPr lang="en-US" altLang="zh-TW" sz="1800"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endParaRPr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457200" indent="-457200">
              <a:lnSpc>
                <a:spcPct val="80000"/>
              </a:lnSpc>
            </a:pPr>
            <a:r>
              <a:rPr lang="en-US" altLang="zh-TW" sz="2400">
                <a:ea typeface="Batang" panose="02030600000101010101" pitchFamily="18" charset="-127"/>
              </a:rPr>
              <a:t>Complexity: 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zh-TW" sz="2400">
                <a:ea typeface="Batang" panose="02030600000101010101" pitchFamily="18" charset="-127"/>
              </a:rPr>
              <a:t>	</a:t>
            </a:r>
            <a:r>
              <a:rPr lang="en-US" altLang="zh-TW" sz="1800">
                <a:ea typeface="Batang" panose="02030600000101010101" pitchFamily="18" charset="-127"/>
              </a:rPr>
              <a:t>for k=1~n, we have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1</a:t>
            </a:r>
            <a:r>
              <a:rPr lang="en-US" altLang="zh-TW" sz="1800">
                <a:ea typeface="Batang" panose="02030600000101010101" pitchFamily="18" charset="-127"/>
              </a:rPr>
              <a:t> multiplication,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2</a:t>
            </a:r>
            <a:r>
              <a:rPr lang="en-US" altLang="zh-TW" sz="1800">
                <a:ea typeface="Batang" panose="02030600000101010101" pitchFamily="18" charset="-127"/>
              </a:rPr>
              <a:t> addition,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1</a:t>
            </a:r>
            <a:r>
              <a:rPr lang="en-US" altLang="zh-TW" sz="1800">
                <a:ea typeface="Batang" panose="02030600000101010101" pitchFamily="18" charset="-127"/>
              </a:rPr>
              <a:t> comparison, and  </a:t>
            </a: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 </a:t>
            </a: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subtraction </a:t>
            </a:r>
            <a:b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</a:b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1+2+1+1=5 </a:t>
            </a: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operations</a:t>
            </a:r>
            <a:r>
              <a:rPr lang="en-US" altLang="zh-TW" sz="18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</a:p>
          <a:p>
            <a:pPr marL="457200" indent="-457200">
              <a:lnSpc>
                <a:spcPct val="80000"/>
              </a:lnSpc>
            </a:pPr>
            <a:r>
              <a:rPr lang="en-US" altLang="zh-TW" sz="1800">
                <a:ea typeface="Batang" panose="02030600000101010101" pitchFamily="18" charset="-127"/>
                <a:sym typeface="Wingdings" panose="05000000000000000000" pitchFamily="2" charset="2"/>
              </a:rPr>
              <a:t>	total # operations: 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        = 5n</a:t>
            </a:r>
            <a:r>
              <a:rPr lang="en-US" altLang="zh-TW" sz="18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, for k=1~n</a:t>
            </a:r>
            <a:br>
              <a:rPr lang="en-US" altLang="zh-TW" sz="18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18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plus the last comparison when k=n+1, Total # operations= </a:t>
            </a:r>
            <a:r>
              <a:rPr lang="en-US" altLang="zh-TW" sz="18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5n+1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D5A2409-89B0-423C-8E5B-6AC0A397F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950" y="2435225"/>
            <a:ext cx="3695700" cy="2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2000" b="1"/>
              <a:t>begin</a:t>
            </a:r>
          </a:p>
          <a:p>
            <a:pPr eaLnBrk="1" hangingPunct="1"/>
            <a:r>
              <a:rPr kumimoji="0" lang="en-US" altLang="zh-TW" sz="2000"/>
              <a:t>     initialization: Set S=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</a:t>
            </a:r>
            <a:r>
              <a:rPr kumimoji="0" lang="en-US" altLang="zh-TW" sz="2000"/>
              <a:t> , k=1</a:t>
            </a:r>
          </a:p>
          <a:p>
            <a:pPr eaLnBrk="1" hangingPunct="1"/>
            <a:r>
              <a:rPr kumimoji="0" lang="en-US" altLang="zh-TW" sz="2000" b="1"/>
              <a:t>     while</a:t>
            </a:r>
            <a:r>
              <a:rPr kumimoji="0" lang="en-US" altLang="zh-TW" sz="2000"/>
              <a:t> k ≤ n </a:t>
            </a:r>
            <a:r>
              <a:rPr kumimoji="0" lang="en-US" altLang="zh-TW" sz="2000" b="1"/>
              <a:t>do</a:t>
            </a:r>
          </a:p>
          <a:p>
            <a:pPr eaLnBrk="1" hangingPunct="1"/>
            <a:r>
              <a:rPr kumimoji="0" lang="en-US" altLang="zh-TW" sz="2000"/>
              <a:t>	S=xS+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n-k</a:t>
            </a:r>
            <a:endParaRPr kumimoji="0" lang="en-US" altLang="zh-TW" sz="2000"/>
          </a:p>
          <a:p>
            <a:pPr eaLnBrk="1" hangingPunct="1"/>
            <a:r>
              <a:rPr kumimoji="0" lang="en-US" altLang="zh-TW" sz="2000"/>
              <a:t>	k=k+1</a:t>
            </a:r>
          </a:p>
          <a:p>
            <a:pPr eaLnBrk="1" hangingPunct="1"/>
            <a:r>
              <a:rPr kumimoji="0" lang="en-US" altLang="zh-TW" sz="2000" b="1"/>
              <a:t>     end while</a:t>
            </a:r>
          </a:p>
          <a:p>
            <a:pPr eaLnBrk="1" hangingPunct="1"/>
            <a:r>
              <a:rPr kumimoji="0" lang="en-US" altLang="zh-TW" sz="2000"/>
              <a:t>     output S=</a:t>
            </a:r>
            <a:r>
              <a:rPr kumimoji="0" lang="en-US" altLang="zh-TW" sz="2000">
                <a:solidFill>
                  <a:schemeClr val="accent2"/>
                </a:solidFill>
                <a:sym typeface="Wingdings" panose="05000000000000000000" pitchFamily="2" charset="2"/>
              </a:rPr>
              <a:t>P(x)</a:t>
            </a:r>
            <a:endParaRPr kumimoji="0" lang="en-US" altLang="zh-TW" sz="2000" baseline="30000"/>
          </a:p>
          <a:p>
            <a:pPr eaLnBrk="1" hangingPunct="1"/>
            <a:r>
              <a:rPr kumimoji="0" lang="en-US" altLang="zh-TW" sz="2000" b="1"/>
              <a:t>end</a:t>
            </a:r>
            <a:r>
              <a:rPr kumimoji="0" lang="en-US" altLang="zh-TW" sz="2000"/>
              <a:t> </a:t>
            </a:r>
          </a:p>
        </p:txBody>
      </p:sp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7A21D05-F565-4911-AEFC-DB9DC6BDE2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0538" y="5562600"/>
          <a:ext cx="4905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Equation" r:id="rId4" imgW="634725" imgH="406224" progId="Equation.DSMT4">
                  <p:embed/>
                </p:oleObj>
              </mc:Choice>
              <mc:Fallback>
                <p:oleObj name="Equation" r:id="rId4" imgW="634725" imgH="406224" progId="Equation.DSMT4">
                  <p:embed/>
                  <p:pic>
                    <p:nvPicPr>
                      <p:cNvPr id="38918" name="Object 6">
                        <a:extLst>
                          <a:ext uri="{FF2B5EF4-FFF2-40B4-BE49-F238E27FC236}">
                            <a16:creationId xmlns:a16="http://schemas.microsoft.com/office/drawing/2014/main" id="{97A21D05-F565-4911-AEFC-DB9DC6BDE2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5562600"/>
                        <a:ext cx="490537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Text Box 7">
            <a:extLst>
              <a:ext uri="{FF2B5EF4-FFF2-40B4-BE49-F238E27FC236}">
                <a16:creationId xmlns:a16="http://schemas.microsoft.com/office/drawing/2014/main" id="{244328D7-45DB-4C03-B348-5BC9DB382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4">
            <a:extLst>
              <a:ext uri="{FF2B5EF4-FFF2-40B4-BE49-F238E27FC236}">
                <a16:creationId xmlns:a16="http://schemas.microsoft.com/office/drawing/2014/main" id="{F0F59C23-0892-4441-9179-B266B6608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9085DD3-CBE7-4CCC-B4DA-CF2E45824A9F}" type="slidenum">
              <a:rPr lang="zh-TW" altLang="en-US" sz="1400" smtClean="0">
                <a:latin typeface="Times New Roman" panose="02020603050405020304" pitchFamily="18" charset="0"/>
              </a:rPr>
              <a:pPr/>
              <a:t>48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8767CFD-F2E6-4D2A-8062-30687FAEA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>
                <a:latin typeface="Arial" panose="020B0604020202020204" pitchFamily="34" charset="0"/>
                <a:ea typeface="新細明體" panose="02020500000000000000" pitchFamily="18" charset="-120"/>
              </a:rPr>
              <a:t>Big O Notation</a:t>
            </a: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FA89C17-3C6D-478F-B861-44AF469D78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410700" cy="54102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from the previous example, total # operations of 2 algorithms: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1.5n</a:t>
            </a:r>
            <a:r>
              <a:rPr lang="en-US" altLang="zh-TW" sz="24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+3.5n+1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5n+1</a:t>
            </a:r>
            <a:b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lang="en-US" altLang="zh-TW" sz="2400"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When n becomes large, the effect of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TW" sz="24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&gt; the effect of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b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lang="en-US" altLang="zh-TW" sz="1200">
              <a:solidFill>
                <a:schemeClr val="accent2"/>
              </a:solidFill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Thus, if the total # operations is </a:t>
            </a:r>
            <a:b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         f(n)=c</a:t>
            </a:r>
            <a:r>
              <a:rPr lang="en-US" altLang="zh-TW" sz="2400" baseline="-25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TW" sz="2400" baseline="30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+ c</a:t>
            </a:r>
            <a:r>
              <a:rPr lang="en-US" altLang="zh-TW" sz="2400" baseline="-25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k-1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TW" sz="2400" baseline="30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k-1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+ … + c</a:t>
            </a:r>
            <a:r>
              <a:rPr lang="en-US" altLang="zh-TW" sz="2400" baseline="-25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TW" sz="2400" baseline="30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+ c</a:t>
            </a:r>
            <a:r>
              <a:rPr lang="en-US" altLang="zh-TW" sz="2400" baseline="-25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 + a</a:t>
            </a:r>
            <a:r>
              <a:rPr lang="en-US" altLang="zh-TW" sz="2400" baseline="-25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TW" sz="2400" baseline="30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b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we say the algorithm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has order at most </a:t>
            </a:r>
            <a:r>
              <a:rPr lang="en-US" altLang="zh-TW" sz="2400" b="1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TW" sz="2400" b="1" baseline="300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 </a:t>
            </a:r>
            <a:r>
              <a:rPr lang="en-US" altLang="zh-TW" sz="1600" b="1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(i.e., the most dominated term)</a:t>
            </a:r>
            <a:br>
              <a:rPr lang="en-US" altLang="zh-TW" sz="2400" b="1" baseline="30000">
                <a:solidFill>
                  <a:srgbClr val="008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lang="en-US" altLang="zh-TW" sz="1200" b="1">
              <a:solidFill>
                <a:srgbClr val="008000"/>
              </a:solidFill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i.e. </a:t>
            </a:r>
            <a:r>
              <a:rPr lang="en-US" altLang="zh-TW" sz="24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f(n)≤Cn</a:t>
            </a:r>
            <a:r>
              <a:rPr lang="en-US" altLang="zh-TW" sz="24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, where C is some constant</a:t>
            </a:r>
            <a:b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4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 	</a:t>
            </a:r>
            <a:r>
              <a:rPr lang="en-US" altLang="zh-TW" sz="2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e.g. 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1.5n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+3.5n+1≤ 1.5n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+4.5n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 </a:t>
            </a:r>
            <a:r>
              <a:rPr lang="en-US" altLang="zh-TW" sz="2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≤6n</a:t>
            </a:r>
            <a:r>
              <a:rPr lang="en-US" altLang="zh-TW" sz="2000" baseline="30000">
                <a:solidFill>
                  <a:schemeClr val="accent2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endParaRPr lang="en-US" altLang="zh-TW" sz="2000" baseline="30000">
              <a:solidFill>
                <a:schemeClr val="accent2"/>
              </a:solidFill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zh-TW" sz="2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</a:p>
          <a:p>
            <a:pPr marL="457200" indent="-457200">
              <a:lnSpc>
                <a:spcPct val="90000"/>
              </a:lnSpc>
            </a:pPr>
            <a:endParaRPr lang="en-US" altLang="zh-TW" sz="2000"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</a:pPr>
            <a:endParaRPr lang="en-US" altLang="zh-TW" sz="2000"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</a:pPr>
            <a:endParaRPr lang="en-US" altLang="zh-TW" sz="2000">
              <a:ea typeface="Batang" panose="02030600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zh-TW" sz="2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e.g. the algorithm with order at most n</a:t>
            </a:r>
            <a:r>
              <a:rPr lang="en-US" altLang="zh-TW" sz="2000" baseline="30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TW" sz="2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has a complexity </a:t>
            </a:r>
            <a:r>
              <a:rPr lang="en-US" altLang="zh-TW" sz="2000">
                <a:solidFill>
                  <a:srgbClr val="FF0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O(n</a:t>
            </a:r>
            <a:r>
              <a:rPr lang="en-US" altLang="zh-TW" sz="2000" baseline="30000">
                <a:solidFill>
                  <a:srgbClr val="FF0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TW" sz="2000">
                <a:solidFill>
                  <a:srgbClr val="FF0000"/>
                </a:solidFill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zh-TW" sz="2000">
                <a:ea typeface="Batang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40965" name="Text Box 6">
            <a:extLst>
              <a:ext uri="{FF2B5EF4-FFF2-40B4-BE49-F238E27FC236}">
                <a16:creationId xmlns:a16="http://schemas.microsoft.com/office/drawing/2014/main" id="{9F3CC662-D025-4F4B-BDC1-110F1EF25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54025"/>
            <a:ext cx="17875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200">
                <a:solidFill>
                  <a:srgbClr val="FF0000"/>
                </a:solidFill>
              </a:rPr>
              <a:t>Supplementary material</a:t>
            </a:r>
          </a:p>
        </p:txBody>
      </p:sp>
      <p:sp>
        <p:nvSpPr>
          <p:cNvPr id="40966" name="Text Box 7">
            <a:extLst>
              <a:ext uri="{FF2B5EF4-FFF2-40B4-BE49-F238E27FC236}">
                <a16:creationId xmlns:a16="http://schemas.microsoft.com/office/drawing/2014/main" id="{7AFF23A1-5F3C-4845-8AA4-1F4B8F62C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419600"/>
            <a:ext cx="6065838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kumimoji="0" lang="en-US" altLang="zh-TW" sz="2000">
                <a:sym typeface="Wingdings" panose="05000000000000000000" pitchFamily="2" charset="2"/>
              </a:rPr>
              <a:t>An algorithm is said to run in </a:t>
            </a:r>
            <a:r>
              <a:rPr kumimoji="0" lang="en-US" altLang="zh-TW" sz="2000" b="1">
                <a:solidFill>
                  <a:srgbClr val="FF0000"/>
                </a:solidFill>
                <a:sym typeface="Wingdings" panose="05000000000000000000" pitchFamily="2" charset="2"/>
              </a:rPr>
              <a:t>O(f(n))</a:t>
            </a:r>
            <a:r>
              <a:rPr kumimoji="0" lang="en-US" altLang="zh-TW" sz="2000">
                <a:sym typeface="Wingdings" panose="05000000000000000000" pitchFamily="2" charset="2"/>
              </a:rPr>
              <a:t> time if for some numbers </a:t>
            </a:r>
            <a:r>
              <a:rPr kumimoji="0" lang="en-US" altLang="zh-TW" sz="2000">
                <a:solidFill>
                  <a:srgbClr val="008000"/>
                </a:solidFill>
                <a:sym typeface="Wingdings" panose="05000000000000000000" pitchFamily="2" charset="2"/>
              </a:rPr>
              <a:t>c</a:t>
            </a:r>
            <a:r>
              <a:rPr kumimoji="0" lang="en-US" altLang="zh-TW" sz="2000">
                <a:sym typeface="Wingdings" panose="05000000000000000000" pitchFamily="2" charset="2"/>
              </a:rPr>
              <a:t> and </a:t>
            </a:r>
            <a:r>
              <a:rPr kumimoji="0" lang="en-US" altLang="zh-TW" sz="2000">
                <a:solidFill>
                  <a:srgbClr val="008000"/>
                </a:solidFill>
                <a:sym typeface="Wingdings" panose="05000000000000000000" pitchFamily="2" charset="2"/>
              </a:rPr>
              <a:t>n</a:t>
            </a:r>
            <a:r>
              <a:rPr kumimoji="0" lang="en-US" altLang="zh-TW" sz="2000" baseline="-25000">
                <a:solidFill>
                  <a:srgbClr val="008000"/>
                </a:solidFill>
                <a:sym typeface="Wingdings" panose="05000000000000000000" pitchFamily="2" charset="2"/>
              </a:rPr>
              <a:t>0</a:t>
            </a:r>
            <a:r>
              <a:rPr kumimoji="0" lang="en-US" altLang="zh-TW" sz="2000">
                <a:sym typeface="Wingdings" panose="05000000000000000000" pitchFamily="2" charset="2"/>
              </a:rPr>
              <a:t>, the time taken by the algorithm is at most </a:t>
            </a:r>
            <a:r>
              <a:rPr kumimoji="0" lang="en-US" altLang="zh-TW" sz="2000">
                <a:solidFill>
                  <a:srgbClr val="008000"/>
                </a:solidFill>
                <a:sym typeface="Wingdings" panose="05000000000000000000" pitchFamily="2" charset="2"/>
              </a:rPr>
              <a:t>cf(n)</a:t>
            </a:r>
            <a:r>
              <a:rPr kumimoji="0" lang="en-US" altLang="zh-TW" sz="2000">
                <a:sym typeface="Wingdings" panose="05000000000000000000" pitchFamily="2" charset="2"/>
              </a:rPr>
              <a:t> for all </a:t>
            </a:r>
            <a:r>
              <a:rPr kumimoji="0" lang="en-US" altLang="zh-TW" sz="2000">
                <a:solidFill>
                  <a:srgbClr val="008000"/>
                </a:solidFill>
                <a:sym typeface="Wingdings" panose="05000000000000000000" pitchFamily="2" charset="2"/>
              </a:rPr>
              <a:t>n≥n</a:t>
            </a:r>
            <a:r>
              <a:rPr kumimoji="0" lang="en-US" altLang="zh-TW" sz="2000" baseline="-25000">
                <a:solidFill>
                  <a:srgbClr val="008000"/>
                </a:solidFill>
                <a:sym typeface="Wingdings" panose="05000000000000000000" pitchFamily="2" charset="2"/>
              </a:rPr>
              <a:t>0</a:t>
            </a:r>
            <a:endParaRPr kumimoji="0" lang="zh-TW" altLang="en-US" sz="2000" baseline="-25000">
              <a:solidFill>
                <a:srgbClr val="008000"/>
              </a:solidFill>
              <a:sym typeface="Wingdings" panose="05000000000000000000" pitchFamily="2" charset="2"/>
            </a:endParaRPr>
          </a:p>
        </p:txBody>
      </p:sp>
      <p:sp>
        <p:nvSpPr>
          <p:cNvPr id="40967" name="Text Box 8">
            <a:extLst>
              <a:ext uri="{FF2B5EF4-FFF2-40B4-BE49-F238E27FC236}">
                <a16:creationId xmlns:a16="http://schemas.microsoft.com/office/drawing/2014/main" id="{4921F6A6-142A-42A2-9FFD-C794A33B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投影片編號版面配置區 4">
            <a:extLst>
              <a:ext uri="{FF2B5EF4-FFF2-40B4-BE49-F238E27FC236}">
                <a16:creationId xmlns:a16="http://schemas.microsoft.com/office/drawing/2014/main" id="{95829711-F51D-4668-A2D6-EBDBFA058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38678E46-6F9C-4516-B39B-3E8F9C268411}" type="slidenum">
              <a:rPr lang="zh-TW" altLang="en-US" sz="1400" smtClean="0">
                <a:latin typeface="Times New Roman" panose="02020603050405020304" pitchFamily="18" charset="0"/>
              </a:rPr>
              <a:pPr/>
              <a:t>49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4704FF9-0A23-4071-B602-AF9118701B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>
                <a:latin typeface="Arial" panose="020B0604020202020204" pitchFamily="34" charset="0"/>
                <a:ea typeface="新細明體" panose="02020500000000000000" pitchFamily="18" charset="-120"/>
              </a:rPr>
              <a:t>Growth Rates of Functions of n</a:t>
            </a: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3012" name="Text Box 5">
            <a:extLst>
              <a:ext uri="{FF2B5EF4-FFF2-40B4-BE49-F238E27FC236}">
                <a16:creationId xmlns:a16="http://schemas.microsoft.com/office/drawing/2014/main" id="{9C120B54-7D9D-490A-B8D3-0E77B3153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54025"/>
            <a:ext cx="17875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200">
                <a:solidFill>
                  <a:srgbClr val="FF0000"/>
                </a:solidFill>
              </a:rPr>
              <a:t>Supplementary material</a:t>
            </a:r>
          </a:p>
        </p:txBody>
      </p:sp>
      <p:graphicFrame>
        <p:nvGraphicFramePr>
          <p:cNvPr id="369214" name="Group 574">
            <a:extLst>
              <a:ext uri="{FF2B5EF4-FFF2-40B4-BE49-F238E27FC236}">
                <a16:creationId xmlns:a16="http://schemas.microsoft.com/office/drawing/2014/main" id="{4C398149-10D3-4D8C-8A57-70D221CB74D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236788" y="914400"/>
          <a:ext cx="5280025" cy="2163820"/>
        </p:xfrm>
        <a:graphic>
          <a:graphicData uri="http://schemas.openxmlformats.org/drawingml/2006/table">
            <a:tbl>
              <a:tblPr/>
              <a:tblGrid>
                <a:gridCol w="67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41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</a:t>
                      </a:r>
                    </a:p>
                  </a:txBody>
                  <a:tcPr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logn</a:t>
                      </a:r>
                      <a:endParaRPr kumimoji="0" lang="en-US" altLang="zh-TW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0.5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n!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76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</a:p>
                  </a:txBody>
                  <a:tcPr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3.32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3.16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</a:t>
                      </a:r>
                      <a:endParaRPr kumimoji="0" lang="zh-TW" altLang="en-US" sz="14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</a:t>
                      </a:r>
                      <a:endParaRPr kumimoji="0" lang="zh-TW" altLang="en-US" sz="14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3.6x 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6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76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100</a:t>
                      </a:r>
                    </a:p>
                  </a:txBody>
                  <a:tcPr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6.64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10.00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4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6</a:t>
                      </a:r>
                      <a:endParaRPr kumimoji="0" lang="zh-TW" altLang="en-US" sz="14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1.27x 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30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9.33x 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157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76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1000</a:t>
                      </a:r>
                    </a:p>
                  </a:txBody>
                  <a:tcPr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9.97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31.62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6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9</a:t>
                      </a:r>
                      <a:endParaRPr kumimoji="0" lang="zh-TW" altLang="en-US" sz="14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1.07x 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301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4.02x 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2567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94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10000</a:t>
                      </a:r>
                    </a:p>
                  </a:txBody>
                  <a:tcPr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13.29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100.00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8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12</a:t>
                      </a:r>
                      <a:endParaRPr kumimoji="0" lang="zh-TW" altLang="en-US" sz="14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0.99x 10</a:t>
                      </a:r>
                      <a:r>
                        <a:rPr kumimoji="0" lang="en-US" altLang="zh-TW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3010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2.85x 10</a:t>
                      </a:r>
                      <a:r>
                        <a:rPr kumimoji="0" lang="en-US" altLang="zh-TW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35659</a:t>
                      </a:r>
                    </a:p>
                  </a:txBody>
                  <a:tcPr marT="45694" marB="45694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054" name="Text Box 275">
            <a:extLst>
              <a:ext uri="{FF2B5EF4-FFF2-40B4-BE49-F238E27FC236}">
                <a16:creationId xmlns:a16="http://schemas.microsoft.com/office/drawing/2014/main" id="{84A173AE-9318-4927-8662-BB7F7BBBE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3048000"/>
            <a:ext cx="9266237" cy="21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2400"/>
              <a:t>An algorithm is “</a:t>
            </a:r>
            <a:r>
              <a:rPr kumimoji="0" lang="en-US" altLang="zh-TW" sz="2400">
                <a:solidFill>
                  <a:schemeClr val="accent2"/>
                </a:solidFill>
              </a:rPr>
              <a:t>good</a:t>
            </a:r>
            <a:r>
              <a:rPr kumimoji="0" lang="en-US" altLang="zh-TW" sz="2400"/>
              <a:t>” or “</a:t>
            </a:r>
            <a:r>
              <a:rPr kumimoji="0" lang="en-US" altLang="zh-TW" sz="2400">
                <a:solidFill>
                  <a:schemeClr val="accent2"/>
                </a:solidFill>
              </a:rPr>
              <a:t>efficient</a:t>
            </a:r>
            <a:r>
              <a:rPr kumimoji="0" lang="en-US" altLang="zh-TW" sz="2400"/>
              <a:t>”, if its worst-case complexity is bounded by a </a:t>
            </a:r>
            <a:r>
              <a:rPr kumimoji="0" lang="en-US" altLang="zh-TW" sz="2400">
                <a:solidFill>
                  <a:schemeClr val="accent2"/>
                </a:solidFill>
              </a:rPr>
              <a:t>polynomial function of the problem’s parameters</a:t>
            </a:r>
          </a:p>
          <a:p>
            <a:pPr eaLnBrk="1" hangingPunct="1"/>
            <a:endParaRPr kumimoji="0" lang="en-US" altLang="zh-TW" sz="1800">
              <a:solidFill>
                <a:schemeClr val="accent2"/>
              </a:solidFill>
            </a:endParaRPr>
          </a:p>
          <a:p>
            <a:pPr eaLnBrk="1" hangingPunct="1"/>
            <a:r>
              <a:rPr kumimoji="0" lang="en-US" altLang="zh-TW" sz="2400"/>
              <a:t>An </a:t>
            </a:r>
            <a:r>
              <a:rPr kumimoji="0" lang="en-US" altLang="zh-TW" sz="2400">
                <a:solidFill>
                  <a:schemeClr val="accent2"/>
                </a:solidFill>
              </a:rPr>
              <a:t>exponential-time</a:t>
            </a:r>
            <a:r>
              <a:rPr kumimoji="0" lang="en-US" altLang="zh-TW" sz="2400"/>
              <a:t> algorithm has a worst-case running time grows as a function that </a:t>
            </a:r>
            <a:r>
              <a:rPr kumimoji="0" lang="en-US" altLang="zh-TW" sz="2400">
                <a:solidFill>
                  <a:srgbClr val="FF0000"/>
                </a:solidFill>
              </a:rPr>
              <a:t>cannot</a:t>
            </a:r>
            <a:r>
              <a:rPr kumimoji="0" lang="en-US" altLang="zh-TW" sz="2400">
                <a:solidFill>
                  <a:schemeClr val="accent2"/>
                </a:solidFill>
              </a:rPr>
              <a:t> be polynomially bounded</a:t>
            </a:r>
            <a:r>
              <a:rPr kumimoji="0" lang="en-US" altLang="zh-TW" sz="2400"/>
              <a:t> by the input length</a:t>
            </a:r>
          </a:p>
        </p:txBody>
      </p:sp>
      <p:sp>
        <p:nvSpPr>
          <p:cNvPr id="43055" name="Text Box 277">
            <a:extLst>
              <a:ext uri="{FF2B5EF4-FFF2-40B4-BE49-F238E27FC236}">
                <a16:creationId xmlns:a16="http://schemas.microsoft.com/office/drawing/2014/main" id="{9539FA23-8096-48F7-9CF2-6FE4230B0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5105400"/>
            <a:ext cx="9820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kumimoji="0" lang="en-US" altLang="zh-TW" sz="2400"/>
              <a:t> </a:t>
            </a:r>
            <a:r>
              <a:rPr kumimoji="0" lang="en-US" altLang="zh-TW" sz="2400">
                <a:solidFill>
                  <a:schemeClr val="accent2"/>
                </a:solidFill>
              </a:rPr>
              <a:t>log n</a:t>
            </a:r>
            <a:r>
              <a:rPr kumimoji="0" lang="en-US" altLang="zh-TW" sz="2400"/>
              <a:t> is </a:t>
            </a:r>
            <a:r>
              <a:rPr kumimoji="0" lang="en-US" altLang="zh-TW" sz="2400">
                <a:solidFill>
                  <a:schemeClr val="accent2"/>
                </a:solidFill>
              </a:rPr>
              <a:t>polynomially bounded</a:t>
            </a:r>
            <a:r>
              <a:rPr kumimoji="0" lang="en-US" altLang="zh-TW" sz="2400"/>
              <a:t> because its growth rate is </a:t>
            </a:r>
            <a:r>
              <a:rPr kumimoji="0" lang="en-US" altLang="zh-TW" sz="2400">
                <a:solidFill>
                  <a:schemeClr val="accent2"/>
                </a:solidFill>
              </a:rPr>
              <a:t>slower</a:t>
            </a:r>
            <a:r>
              <a:rPr kumimoji="0" lang="en-US" altLang="zh-TW" sz="2400"/>
              <a:t> than </a:t>
            </a:r>
            <a:r>
              <a:rPr kumimoji="0" lang="en-US" altLang="zh-TW" sz="2400">
                <a:solidFill>
                  <a:schemeClr val="accent2"/>
                </a:solidFill>
              </a:rPr>
              <a:t>n</a:t>
            </a:r>
          </a:p>
          <a:p>
            <a:pPr eaLnBrk="1" hangingPunct="1">
              <a:buFontTx/>
              <a:buChar char="•"/>
            </a:pPr>
            <a:r>
              <a:rPr kumimoji="0" lang="en-US" altLang="zh-TW" sz="2400"/>
              <a:t> examples of exponential time complexity: O(2</a:t>
            </a:r>
            <a:r>
              <a:rPr kumimoji="0" lang="en-US" altLang="zh-TW" sz="2400" baseline="30000"/>
              <a:t>n</a:t>
            </a:r>
            <a:r>
              <a:rPr kumimoji="0" lang="en-US" altLang="zh-TW" sz="2400"/>
              <a:t>), O(n!), O(n</a:t>
            </a:r>
            <a:r>
              <a:rPr kumimoji="0" lang="en-US" altLang="zh-TW" sz="2400" baseline="30000"/>
              <a:t>logn</a:t>
            </a:r>
            <a:r>
              <a:rPr kumimoji="0" lang="en-US" altLang="zh-TW" sz="2400"/>
              <a:t>)</a:t>
            </a:r>
          </a:p>
        </p:txBody>
      </p:sp>
      <p:sp>
        <p:nvSpPr>
          <p:cNvPr id="43056" name="Text Box 575">
            <a:extLst>
              <a:ext uri="{FF2B5EF4-FFF2-40B4-BE49-F238E27FC236}">
                <a16:creationId xmlns:a16="http://schemas.microsoft.com/office/drawing/2014/main" id="{D7E8E4F9-0A8F-4341-9488-3CFBCF84C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FCE834-A7A3-4826-8DFE-C59D31C5D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46748B-978C-435E-A2DD-F556D0BDD8B1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D6DB2938-29A6-43DA-BD46-D89123D5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1413328"/>
            <a:ext cx="8420100" cy="1362075"/>
          </a:xfrm>
        </p:spPr>
        <p:txBody>
          <a:bodyPr/>
          <a:lstStyle/>
          <a:p>
            <a:r>
              <a:rPr lang="en-US" altLang="zh-TW"/>
              <a:t>Graph problem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15A8AF-EB8F-4D03-99A3-04BDB8119286}"/>
              </a:ext>
            </a:extLst>
          </p:cNvPr>
          <p:cNvSpPr txBox="1"/>
          <p:nvPr/>
        </p:nvSpPr>
        <p:spPr>
          <a:xfrm>
            <a:off x="596660" y="2200870"/>
            <a:ext cx="634660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/>
              <a:t>Graph =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/>
              <a:t>Examples of graph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600"/>
              <a:t>Project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600"/>
              <a:t>Eularian Circuit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3600"/>
              <a:t>Hamiltonian Cycle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201632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>
            <a:extLst>
              <a:ext uri="{FF2B5EF4-FFF2-40B4-BE49-F238E27FC236}">
                <a16:creationId xmlns:a16="http://schemas.microsoft.com/office/drawing/2014/main" id="{5517D30F-20FE-4100-A116-E687986C82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8FFBBE1-600A-4771-AC8D-6212C811C56D}" type="slidenum">
              <a:rPr lang="zh-TW" altLang="en-US" sz="1400" smtClean="0">
                <a:latin typeface="Times New Roman" panose="02020603050405020304" pitchFamily="18" charset="0"/>
              </a:rPr>
              <a:pPr/>
              <a:t>50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A1940A2-C47A-4B64-ACA4-10C6DE8A4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>
                <a:latin typeface="Arial" panose="020B0604020202020204" pitchFamily="34" charset="0"/>
                <a:ea typeface="新細明體" panose="02020500000000000000" pitchFamily="18" charset="-120"/>
              </a:rPr>
              <a:t>Bubble Sort Algorithm-1</a:t>
            </a: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9A214E27-D021-4733-8C9C-F1CCA309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990600"/>
            <a:ext cx="91059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kumimoji="0" lang="en-US" altLang="zh-TW" sz="2400">
                <a:ea typeface="Batang" panose="02030600000101010101" pitchFamily="18" charset="-127"/>
              </a:rPr>
              <a:t>Problem: given </a:t>
            </a:r>
            <a:r>
              <a:rPr kumimoji="0" lang="en-US" altLang="zh-TW" sz="24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kumimoji="0" lang="en-US" altLang="zh-TW" sz="2400">
                <a:ea typeface="Batang" panose="02030600000101010101" pitchFamily="18" charset="-127"/>
              </a:rPr>
              <a:t> numbers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1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2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3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…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n-1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kumimoji="0" lang="en-US" altLang="zh-TW" sz="2000"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br>
              <a:rPr kumimoji="0" lang="en-US" altLang="zh-TW" sz="2400">
                <a:ea typeface="Batang" panose="02030600000101010101" pitchFamily="18" charset="-127"/>
              </a:rPr>
            </a:br>
            <a:r>
              <a:rPr kumimoji="0" lang="en-US" altLang="zh-TW" sz="2400">
                <a:ea typeface="Batang" panose="02030600000101010101" pitchFamily="18" charset="-127"/>
              </a:rPr>
              <a:t>	    give an algorithm to sort these numbers in ascending order</a:t>
            </a:r>
            <a:endParaRPr kumimoji="0" lang="en-US" altLang="zh-TW" sz="18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18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r>
              <a:rPr kumimoji="0" lang="en-US" altLang="zh-TW" sz="2400">
                <a:ea typeface="Batang" panose="02030600000101010101" pitchFamily="18" charset="-127"/>
              </a:rPr>
              <a:t>Idea: </a:t>
            </a:r>
            <a:r>
              <a:rPr kumimoji="0" lang="en-US" altLang="zh-TW" sz="1800">
                <a:ea typeface="Batang" panose="02030600000101010101" pitchFamily="18" charset="-127"/>
              </a:rPr>
              <a:t>first try to make the </a:t>
            </a:r>
            <a:r>
              <a:rPr kumimoji="0"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smallest</a:t>
            </a:r>
            <a:r>
              <a:rPr kumimoji="0" lang="en-US" altLang="zh-TW" sz="1800">
                <a:ea typeface="Batang" panose="02030600000101010101" pitchFamily="18" charset="-127"/>
              </a:rPr>
              <a:t> of the </a:t>
            </a:r>
            <a:r>
              <a:rPr kumimoji="0"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kumimoji="0" lang="en-US" altLang="zh-TW" sz="1800">
                <a:ea typeface="Batang" panose="02030600000101010101" pitchFamily="18" charset="-127"/>
              </a:rPr>
              <a:t> numbers to be the 1st position</a:t>
            </a:r>
            <a:br>
              <a:rPr kumimoji="0" lang="en-US" altLang="zh-TW" sz="1800">
                <a:ea typeface="Batang" panose="02030600000101010101" pitchFamily="18" charset="-127"/>
              </a:rPr>
            </a:br>
            <a:r>
              <a:rPr kumimoji="0" lang="en-US" altLang="zh-TW" sz="1800">
                <a:ea typeface="Batang" panose="02030600000101010101" pitchFamily="18" charset="-127"/>
              </a:rPr>
              <a:t>    then the smallest of the remaining </a:t>
            </a:r>
            <a:r>
              <a:rPr kumimoji="0"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n-1</a:t>
            </a:r>
            <a:r>
              <a:rPr kumimoji="0" lang="en-US" altLang="zh-TW" sz="1800">
                <a:ea typeface="Batang" panose="02030600000101010101" pitchFamily="18" charset="-127"/>
              </a:rPr>
              <a:t> numbers to be the 2nd position</a:t>
            </a:r>
            <a:br>
              <a:rPr kumimoji="0" lang="en-US" altLang="zh-TW" sz="1800">
                <a:ea typeface="Batang" panose="02030600000101010101" pitchFamily="18" charset="-127"/>
              </a:rPr>
            </a:br>
            <a:r>
              <a:rPr kumimoji="0" lang="en-US" altLang="zh-TW" sz="1800">
                <a:ea typeface="Batang" panose="02030600000101010101" pitchFamily="18" charset="-127"/>
              </a:rPr>
              <a:t>    then the smallest of the remaining </a:t>
            </a:r>
            <a:r>
              <a:rPr kumimoji="0" lang="en-US" altLang="zh-TW" sz="1800">
                <a:solidFill>
                  <a:schemeClr val="accent2"/>
                </a:solidFill>
                <a:ea typeface="Batang" panose="02030600000101010101" pitchFamily="18" charset="-127"/>
              </a:rPr>
              <a:t>n-2</a:t>
            </a:r>
            <a:r>
              <a:rPr kumimoji="0" lang="en-US" altLang="zh-TW" sz="1800">
                <a:ea typeface="Batang" panose="02030600000101010101" pitchFamily="18" charset="-127"/>
              </a:rPr>
              <a:t> numbers,…etc</a:t>
            </a:r>
            <a:endParaRPr kumimoji="0" lang="en-US" altLang="zh-TW" sz="2400">
              <a:ea typeface="Batang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kumimoji="0" lang="en-US" altLang="zh-TW" sz="18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r>
              <a:rPr kumimoji="0" lang="en-US" altLang="zh-TW" sz="2400">
                <a:ea typeface="Batang" panose="02030600000101010101" pitchFamily="18" charset="-127"/>
              </a:rPr>
              <a:t>Bubble Sort Algorithm: </a:t>
            </a: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kumimoji="0"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kumimoji="0"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51205" name="Text Box 5">
            <a:extLst>
              <a:ext uri="{FF2B5EF4-FFF2-40B4-BE49-F238E27FC236}">
                <a16:creationId xmlns:a16="http://schemas.microsoft.com/office/drawing/2014/main" id="{802DC1AE-8353-4E48-9E5B-313368F9F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25825"/>
            <a:ext cx="3844925" cy="284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2000" b="1"/>
              <a:t>begin</a:t>
            </a:r>
          </a:p>
          <a:p>
            <a:pPr eaLnBrk="1" hangingPunct="1"/>
            <a:r>
              <a:rPr kumimoji="0" lang="en-US" altLang="zh-TW" sz="2000"/>
              <a:t>     </a:t>
            </a:r>
            <a:r>
              <a:rPr kumimoji="0" lang="en-US" altLang="zh-TW" sz="2000" b="1"/>
              <a:t>for</a:t>
            </a:r>
            <a:r>
              <a:rPr kumimoji="0" lang="en-US" altLang="zh-TW" sz="2000"/>
              <a:t> j=1 </a:t>
            </a:r>
            <a:r>
              <a:rPr kumimoji="0" lang="en-US" altLang="zh-TW" sz="2000" b="1"/>
              <a:t>to</a:t>
            </a:r>
            <a:r>
              <a:rPr kumimoji="0" lang="en-US" altLang="zh-TW" sz="2000"/>
              <a:t> n-1 </a:t>
            </a:r>
            <a:r>
              <a:rPr kumimoji="0" lang="en-US" altLang="zh-TW" sz="2000" b="1"/>
              <a:t>do</a:t>
            </a:r>
          </a:p>
          <a:p>
            <a:pPr eaLnBrk="1" hangingPunct="1"/>
            <a:r>
              <a:rPr kumimoji="0" lang="en-US" altLang="zh-TW" sz="2000" b="1"/>
              <a:t>        for </a:t>
            </a:r>
            <a:r>
              <a:rPr kumimoji="0" lang="en-US" altLang="zh-TW" sz="2000"/>
              <a:t>k=n-1 </a:t>
            </a:r>
            <a:r>
              <a:rPr kumimoji="0" lang="en-US" altLang="zh-TW" sz="2000" b="1"/>
              <a:t>to</a:t>
            </a:r>
            <a:r>
              <a:rPr kumimoji="0" lang="en-US" altLang="zh-TW" sz="2000"/>
              <a:t> j by -1 </a:t>
            </a:r>
            <a:r>
              <a:rPr kumimoji="0" lang="en-US" altLang="zh-TW" sz="2000" b="1"/>
              <a:t>do</a:t>
            </a:r>
          </a:p>
          <a:p>
            <a:pPr eaLnBrk="1" hangingPunct="1"/>
            <a:r>
              <a:rPr kumimoji="0" lang="en-US" altLang="zh-TW" sz="2000"/>
              <a:t>	</a:t>
            </a:r>
            <a:r>
              <a:rPr kumimoji="0" lang="en-US" altLang="zh-TW" sz="2000" b="1"/>
              <a:t>if</a:t>
            </a:r>
            <a:r>
              <a:rPr kumimoji="0" lang="en-US" altLang="zh-TW" sz="2000"/>
              <a:t>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k+1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&lt;</a:t>
            </a:r>
            <a:r>
              <a:rPr kumimoji="0" lang="en-US" altLang="zh-TW" sz="2000"/>
              <a:t>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 </a:t>
            </a:r>
            <a:r>
              <a:rPr kumimoji="0" lang="en-US" altLang="zh-TW" sz="2000" b="1">
                <a:ea typeface="Batang" panose="02030600000101010101" pitchFamily="18" charset="-127"/>
                <a:sym typeface="Wingdings" panose="05000000000000000000" pitchFamily="2" charset="2"/>
              </a:rPr>
              <a:t>then</a:t>
            </a:r>
            <a:endParaRPr kumimoji="0" lang="en-US" altLang="zh-TW" sz="2000" b="1"/>
          </a:p>
          <a:p>
            <a:pPr eaLnBrk="1" hangingPunct="1"/>
            <a:r>
              <a:rPr kumimoji="0" lang="en-US" altLang="zh-TW" sz="2000"/>
              <a:t>	   interchange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k+1</a:t>
            </a:r>
            <a:r>
              <a:rPr kumimoji="0" lang="en-US" altLang="zh-TW" sz="2000">
                <a:ea typeface="Batang" panose="02030600000101010101" pitchFamily="18" charset="-127"/>
                <a:sym typeface="Wingdings" panose="05000000000000000000" pitchFamily="2" charset="2"/>
              </a:rPr>
              <a:t>and</a:t>
            </a:r>
            <a:r>
              <a:rPr kumimoji="0" lang="en-US" altLang="zh-TW" sz="2000"/>
              <a:t>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  <a:sym typeface="Wingdings" panose="05000000000000000000" pitchFamily="2" charset="2"/>
              </a:rPr>
              <a:t>k</a:t>
            </a:r>
            <a:endParaRPr kumimoji="0" lang="en-US" altLang="zh-TW" sz="2000"/>
          </a:p>
          <a:p>
            <a:pPr eaLnBrk="1" hangingPunct="1"/>
            <a:r>
              <a:rPr kumimoji="0" lang="en-US" altLang="zh-TW" sz="2000" b="1"/>
              <a:t>        end for</a:t>
            </a:r>
          </a:p>
          <a:p>
            <a:pPr eaLnBrk="1" hangingPunct="1"/>
            <a:r>
              <a:rPr kumimoji="0" lang="en-US" altLang="zh-TW" sz="2000" b="1"/>
              <a:t>     end for</a:t>
            </a:r>
          </a:p>
          <a:p>
            <a:pPr eaLnBrk="1" hangingPunct="1"/>
            <a:r>
              <a:rPr kumimoji="0" lang="en-US" altLang="zh-TW" sz="2000"/>
              <a:t>     output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1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2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3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…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 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n-1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,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 </a:t>
            </a:r>
            <a:r>
              <a:rPr kumimoji="0" lang="en-US" altLang="zh-TW" sz="2000">
                <a:solidFill>
                  <a:schemeClr val="accent2"/>
                </a:solidFill>
                <a:ea typeface="Batang" panose="02030600000101010101" pitchFamily="18" charset="-127"/>
              </a:rPr>
              <a:t>a</a:t>
            </a:r>
            <a:r>
              <a:rPr kumimoji="0" lang="en-US" altLang="zh-TW" sz="2000" baseline="-25000">
                <a:solidFill>
                  <a:schemeClr val="accent2"/>
                </a:solidFill>
                <a:ea typeface="Batang" panose="02030600000101010101" pitchFamily="18" charset="-127"/>
              </a:rPr>
              <a:t>n</a:t>
            </a:r>
            <a:r>
              <a:rPr kumimoji="0" lang="en-US" altLang="zh-TW" sz="2000"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zh-TW" sz="2000" baseline="30000"/>
          </a:p>
          <a:p>
            <a:pPr eaLnBrk="1" hangingPunct="1"/>
            <a:r>
              <a:rPr kumimoji="0" lang="en-US" altLang="zh-TW" sz="2000" b="1"/>
              <a:t>end</a:t>
            </a:r>
            <a:r>
              <a:rPr kumimoji="0" lang="en-US" altLang="zh-TW" sz="2000"/>
              <a:t>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B927C27D-93AC-40F8-9058-D529B34C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編號版面配置區 4">
            <a:extLst>
              <a:ext uri="{FF2B5EF4-FFF2-40B4-BE49-F238E27FC236}">
                <a16:creationId xmlns:a16="http://schemas.microsoft.com/office/drawing/2014/main" id="{0AD24B2A-8FEA-443F-BF9A-642D3C71D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E8E6DF7-ECE3-4ADC-BB03-0B579549AC55}" type="slidenum">
              <a:rPr lang="zh-TW" altLang="en-US" sz="1400" smtClean="0">
                <a:latin typeface="Times New Roman" panose="02020603050405020304" pitchFamily="18" charset="0"/>
              </a:rPr>
              <a:pPr/>
              <a:t>51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5235B8E0-04D7-43D7-AD84-0CCC0357B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>
                <a:latin typeface="Arial" panose="020B0604020202020204" pitchFamily="34" charset="0"/>
                <a:ea typeface="新細明體" panose="02020500000000000000" pitchFamily="18" charset="-120"/>
              </a:rPr>
              <a:t>Bubble Sort Algorithm-2</a:t>
            </a: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2D2014EF-3EC0-4191-8194-CAC8EA6ED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990600"/>
            <a:ext cx="91059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kumimoji="0" lang="en-US" altLang="zh-TW" sz="2400">
                <a:ea typeface="Batang" panose="02030600000101010101" pitchFamily="18" charset="-127"/>
              </a:rPr>
              <a:t>e.g.  7, 6, </a:t>
            </a:r>
            <a:r>
              <a:rPr kumimoji="0" lang="en-US" altLang="zh-TW" sz="2400" u="sng">
                <a:ea typeface="Batang" panose="02030600000101010101" pitchFamily="18" charset="-127"/>
              </a:rPr>
              <a:t>14</a:t>
            </a:r>
            <a:r>
              <a:rPr kumimoji="0" lang="en-US" altLang="zh-TW" sz="2400">
                <a:ea typeface="Batang" panose="02030600000101010101" pitchFamily="18" charset="-127"/>
              </a:rPr>
              <a:t>, </a:t>
            </a:r>
            <a:r>
              <a:rPr kumimoji="0" lang="en-US" altLang="zh-TW" sz="2400" u="sng">
                <a:ea typeface="Batang" panose="02030600000101010101" pitchFamily="18" charset="-127"/>
              </a:rPr>
              <a:t>2</a:t>
            </a:r>
            <a:r>
              <a:rPr kumimoji="0" lang="en-US" altLang="zh-TW" sz="2400">
                <a:ea typeface="Batang" panose="02030600000101010101" pitchFamily="18" charset="-127"/>
              </a:rPr>
              <a:t>  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  7, </a:t>
            </a:r>
            <a:r>
              <a:rPr kumimoji="0" lang="en-US" altLang="zh-TW" sz="2400" u="sng">
                <a:ea typeface="Batang" panose="02030600000101010101" pitchFamily="18" charset="-127"/>
                <a:sym typeface="Wingdings" panose="05000000000000000000" pitchFamily="2" charset="2"/>
              </a:rPr>
              <a:t>6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, </a:t>
            </a:r>
            <a:r>
              <a:rPr kumimoji="0" lang="en-US" altLang="zh-TW" sz="2400" u="sng"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, 14   </a:t>
            </a:r>
            <a:r>
              <a:rPr kumimoji="0" lang="en-US" altLang="zh-TW" sz="2400" u="sng">
                <a:ea typeface="Batang" panose="02030600000101010101" pitchFamily="18" charset="-127"/>
                <a:sym typeface="Wingdings" panose="05000000000000000000" pitchFamily="2" charset="2"/>
              </a:rPr>
              <a:t>7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, </a:t>
            </a:r>
            <a:r>
              <a:rPr kumimoji="0" lang="en-US" altLang="zh-TW" sz="2400" u="sng">
                <a:ea typeface="Batang" panose="02030600000101010101" pitchFamily="18" charset="-127"/>
                <a:sym typeface="Wingdings" panose="05000000000000000000" pitchFamily="2" charset="2"/>
              </a:rPr>
              <a:t>2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, 6, 14   2, </a:t>
            </a:r>
            <a:r>
              <a:rPr kumimoji="0" lang="en-US" altLang="zh-TW" sz="2400" u="sng">
                <a:ea typeface="Batang" panose="02030600000101010101" pitchFamily="18" charset="-127"/>
                <a:sym typeface="Wingdings" panose="05000000000000000000" pitchFamily="2" charset="2"/>
              </a:rPr>
              <a:t>7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, </a:t>
            </a:r>
            <a:r>
              <a:rPr kumimoji="0" lang="en-US" altLang="zh-TW" sz="2400" u="sng">
                <a:ea typeface="Batang" panose="02030600000101010101" pitchFamily="18" charset="-127"/>
                <a:sym typeface="Wingdings" panose="05000000000000000000" pitchFamily="2" charset="2"/>
              </a:rPr>
              <a:t>6</a:t>
            </a: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, 14 </a:t>
            </a:r>
            <a:b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</a:b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 2, 6, 7, 14</a:t>
            </a: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  <a:sym typeface="Wingdings" panose="05000000000000000000" pitchFamily="2" charset="2"/>
            </a:endParaRPr>
          </a:p>
          <a:p>
            <a:pPr>
              <a:lnSpc>
                <a:spcPct val="80000"/>
              </a:lnSpc>
            </a:pPr>
            <a:r>
              <a:rPr kumimoji="0" lang="en-US" altLang="zh-TW" sz="2400">
                <a:ea typeface="Batang" panose="02030600000101010101" pitchFamily="18" charset="-127"/>
                <a:sym typeface="Wingdings" panose="05000000000000000000" pitchFamily="2" charset="2"/>
              </a:rPr>
              <a:t>Complexity: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TW" sz="2400">
                <a:latin typeface="Arial" panose="020B0604020202020204" pitchFamily="34" charset="0"/>
                <a:ea typeface="Batang" panose="02030600000101010101" pitchFamily="18" charset="-127"/>
              </a:rPr>
              <a:t># comparisons: (n-1)+(n-2)+…+2+1= n(n-1)/2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en-US" altLang="zh-TW" sz="2400">
                <a:solidFill>
                  <a:srgbClr val="FF0000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O(n</a:t>
            </a:r>
            <a:r>
              <a:rPr kumimoji="0" lang="en-US" altLang="zh-TW" sz="2400" baseline="30000">
                <a:solidFill>
                  <a:srgbClr val="FF0000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2</a:t>
            </a:r>
            <a:r>
              <a:rPr kumimoji="0" lang="en-US" altLang="zh-TW" sz="2400">
                <a:solidFill>
                  <a:srgbClr val="FF0000"/>
                </a:solidFill>
                <a:latin typeface="Arial" panose="020B0604020202020204" pitchFamily="34" charset="0"/>
                <a:ea typeface="Batang" panose="02030600000101010101" pitchFamily="18" charset="-127"/>
              </a:rPr>
              <a:t>)</a:t>
            </a: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solidFill>
                <a:srgbClr val="FF0000"/>
              </a:solidFill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solidFill>
                <a:srgbClr val="FF0000"/>
              </a:solidFill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>
              <a:lnSpc>
                <a:spcPct val="80000"/>
              </a:lnSpc>
            </a:pPr>
            <a:endParaRPr kumimoji="0" lang="en-US" altLang="zh-TW" sz="2400">
              <a:ea typeface="Batang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kumimoji="0"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kumimoji="0" lang="en-US" altLang="zh-TW" sz="1400">
              <a:latin typeface="Arial" panose="020B0604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53253" name="Text Box 6">
            <a:extLst>
              <a:ext uri="{FF2B5EF4-FFF2-40B4-BE49-F238E27FC236}">
                <a16:creationId xmlns:a16="http://schemas.microsoft.com/office/drawing/2014/main" id="{45730284-BBB8-46E4-9935-F3879E9AB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20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1.4: Algorithms and Their Efficiency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3">
            <a:extLst>
              <a:ext uri="{FF2B5EF4-FFF2-40B4-BE49-F238E27FC236}">
                <a16:creationId xmlns:a16="http://schemas.microsoft.com/office/drawing/2014/main" id="{1AAEAC44-F803-4B03-9515-837BC4C84A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C5123201-9FEA-45C9-A0F3-C3D5E85AD331}" type="slidenum">
              <a:rPr lang="zh-TW" altLang="en-US" sz="1400"/>
              <a:pPr/>
              <a:t>52</a:t>
            </a:fld>
            <a:endParaRPr lang="en-US" altLang="zh-TW" sz="1400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7081D75F-A734-4015-A17F-0102DF302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Size of a problem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A9079546-8AAB-4911-9280-7D9D3B803B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The </a:t>
            </a:r>
            <a:r>
              <a:rPr lang="en-US" altLang="zh-TW">
                <a:solidFill>
                  <a:srgbClr val="3333FF"/>
                </a:solidFill>
              </a:rPr>
              <a:t>size of a problem</a:t>
            </a:r>
            <a:r>
              <a:rPr lang="en-US" altLang="zh-TW"/>
              <a:t> is the number of </a:t>
            </a:r>
            <a:r>
              <a:rPr lang="en-US" altLang="zh-TW">
                <a:solidFill>
                  <a:srgbClr val="FF0000"/>
                </a:solidFill>
              </a:rPr>
              <a:t>bits</a:t>
            </a:r>
            <a:r>
              <a:rPr lang="en-US" altLang="zh-TW"/>
              <a:t> needed to represent the problem.</a:t>
            </a:r>
          </a:p>
          <a:p>
            <a:pPr lvl="1" eaLnBrk="1" hangingPunct="1">
              <a:defRPr/>
            </a:pPr>
            <a:r>
              <a:rPr lang="en-US" altLang="zh-TW"/>
              <a:t>In networks, usually we use </a:t>
            </a:r>
            <a:r>
              <a:rPr lang="en-US" altLang="zh-TW">
                <a:solidFill>
                  <a:srgbClr val="3333FF"/>
                </a:solidFill>
              </a:rPr>
              <a:t>n=|N|, m=|A|, log C, log U</a:t>
            </a:r>
            <a:r>
              <a:rPr lang="en-US" altLang="zh-TW"/>
              <a:t> as the size of a problem</a:t>
            </a:r>
          </a:p>
          <a:p>
            <a:pPr eaLnBrk="1" hangingPunct="1">
              <a:defRPr/>
            </a:pPr>
            <a:endParaRPr lang="en-US" altLang="zh-TW"/>
          </a:p>
          <a:p>
            <a:pPr eaLnBrk="1" hangingPunct="1">
              <a:defRPr/>
            </a:pPr>
            <a:r>
              <a:rPr lang="en-US" altLang="zh-TW"/>
              <a:t>The size of the n </a:t>
            </a:r>
            <a:r>
              <a:rPr lang="en-US" altLang="zh-TW">
                <a:cs typeface="Times New Roman" pitchFamily="18" charset="0"/>
                <a:sym typeface="Symbol" pitchFamily="18" charset="2"/>
              </a:rPr>
              <a:t></a:t>
            </a:r>
            <a:r>
              <a:rPr lang="en-US" altLang="zh-TW"/>
              <a:t> m matrix A is not nm.</a:t>
            </a:r>
          </a:p>
          <a:p>
            <a:pPr lvl="1" eaLnBrk="1" hangingPunct="1">
              <a:defRPr/>
            </a:pPr>
            <a:r>
              <a:rPr lang="en-US" altLang="zh-TW"/>
              <a:t>If each matrix element has K bits, the size is nmK</a:t>
            </a:r>
          </a:p>
          <a:p>
            <a:pPr lvl="1" eaLnBrk="1" hangingPunct="1">
              <a:defRPr/>
            </a:pPr>
            <a:r>
              <a:rPr lang="en-US" altLang="zh-TW"/>
              <a:t>e.g., if max 2</a:t>
            </a:r>
            <a:r>
              <a:rPr lang="en-US" altLang="zh-TW" baseline="30000"/>
              <a:t>107</a:t>
            </a:r>
            <a:r>
              <a:rPr lang="en-US" altLang="zh-TW"/>
              <a:t> &lt; a</a:t>
            </a:r>
            <a:r>
              <a:rPr lang="en-US" altLang="zh-TW" baseline="-25000"/>
              <a:t>ij</a:t>
            </a:r>
            <a:r>
              <a:rPr lang="en-US" altLang="zh-TW"/>
              <a:t> &lt; 2</a:t>
            </a:r>
            <a:r>
              <a:rPr lang="en-US" altLang="zh-TW" baseline="30000"/>
              <a:t>108</a:t>
            </a:r>
            <a:r>
              <a:rPr lang="en-US" altLang="zh-TW"/>
              <a:t>, then K = 108.</a:t>
            </a:r>
          </a:p>
          <a:p>
            <a:pPr lvl="1" eaLnBrk="1" hangingPunct="1">
              <a:defRPr/>
            </a:pPr>
            <a:r>
              <a:rPr lang="en-US" altLang="zh-TW"/>
              <a:t>K = O( log (a</a:t>
            </a:r>
            <a:r>
              <a:rPr lang="en-US" altLang="zh-TW" baseline="-25000"/>
              <a:t>max</a:t>
            </a:r>
            <a:r>
              <a:rPr lang="en-US" altLang="zh-TW"/>
              <a:t>)).</a:t>
            </a:r>
          </a:p>
          <a:p>
            <a:pPr lvl="1" eaLnBrk="1" hangingPunct="1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3">
            <a:extLst>
              <a:ext uri="{FF2B5EF4-FFF2-40B4-BE49-F238E27FC236}">
                <a16:creationId xmlns:a16="http://schemas.microsoft.com/office/drawing/2014/main" id="{532012EB-368F-4C55-B9B9-CE92EDF40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1D467E57-39BF-4670-90BA-74700A5E2CBA}" type="slidenum">
              <a:rPr lang="zh-TW" altLang="en-US" sz="1400"/>
              <a:pPr/>
              <a:t>53</a:t>
            </a:fld>
            <a:endParaRPr lang="en-US" altLang="zh-TW" sz="14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AD9C27CB-221E-4D55-B2DE-40486359A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305800" cy="381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/>
              <a:t>Polynomial Time Algorithms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09CF579-2225-4204-B3F9-9AEFA27E05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We say that an algorithm runs in </a:t>
            </a:r>
            <a:r>
              <a:rPr lang="en-US" altLang="zh-TW" i="1">
                <a:solidFill>
                  <a:srgbClr val="FF0000"/>
                </a:solidFill>
              </a:rPr>
              <a:t>polynomial time</a:t>
            </a:r>
            <a:r>
              <a:rPr lang="en-US" altLang="zh-TW"/>
              <a:t> if the </a:t>
            </a:r>
            <a:r>
              <a:rPr lang="en-US" altLang="zh-TW">
                <a:solidFill>
                  <a:srgbClr val="3333FF"/>
                </a:solidFill>
              </a:rPr>
              <a:t>number of steps</a:t>
            </a:r>
            <a:r>
              <a:rPr lang="en-US" altLang="zh-TW"/>
              <a:t> taken by an algorithm on any instance </a:t>
            </a:r>
            <a:r>
              <a:rPr lang="en-US" altLang="zh-TW">
                <a:latin typeface="Comic Sans MS" pitchFamily="66" charset="0"/>
              </a:rPr>
              <a:t>I</a:t>
            </a:r>
            <a:r>
              <a:rPr lang="en-US" altLang="zh-TW"/>
              <a:t> is </a:t>
            </a:r>
            <a:r>
              <a:rPr lang="en-US" altLang="zh-TW">
                <a:solidFill>
                  <a:srgbClr val="009900"/>
                </a:solidFill>
              </a:rPr>
              <a:t>bounded by a polynomial</a:t>
            </a:r>
            <a:r>
              <a:rPr lang="en-US" altLang="zh-TW"/>
              <a:t> in the </a:t>
            </a:r>
            <a:r>
              <a:rPr lang="en-US" altLang="zh-TW">
                <a:solidFill>
                  <a:srgbClr val="3333FF"/>
                </a:solidFill>
              </a:rPr>
              <a:t>size of </a:t>
            </a:r>
            <a:r>
              <a:rPr lang="en-US" altLang="zh-TW">
                <a:solidFill>
                  <a:srgbClr val="3333FF"/>
                </a:solidFill>
                <a:latin typeface="Comic Sans MS" pitchFamily="66" charset="0"/>
              </a:rPr>
              <a:t>I</a:t>
            </a:r>
            <a:r>
              <a:rPr lang="en-US" altLang="zh-TW"/>
              <a:t>.</a:t>
            </a:r>
          </a:p>
          <a:p>
            <a:pPr eaLnBrk="1" hangingPunct="1">
              <a:defRPr/>
            </a:pPr>
            <a:endParaRPr lang="en-US" altLang="zh-TW"/>
          </a:p>
          <a:p>
            <a:pPr eaLnBrk="1" hangingPunct="1">
              <a:defRPr/>
            </a:pPr>
            <a:r>
              <a:rPr lang="en-US" altLang="zh-TW"/>
              <a:t>We say that an algorithm runs in </a:t>
            </a:r>
            <a:r>
              <a:rPr lang="en-US" altLang="zh-TW" i="1">
                <a:solidFill>
                  <a:srgbClr val="FF0000"/>
                </a:solidFill>
              </a:rPr>
              <a:t>exponential time</a:t>
            </a:r>
            <a:r>
              <a:rPr lang="en-US" altLang="zh-TW"/>
              <a:t> if it does </a:t>
            </a:r>
            <a:r>
              <a:rPr lang="en-US" altLang="zh-TW">
                <a:solidFill>
                  <a:srgbClr val="FF0000"/>
                </a:solidFill>
              </a:rPr>
              <a:t>NOT</a:t>
            </a:r>
            <a:r>
              <a:rPr lang="en-US" altLang="zh-TW"/>
              <a:t> run in polynomial time. </a:t>
            </a:r>
          </a:p>
          <a:p>
            <a:pPr eaLnBrk="1" hangingPunct="1">
              <a:defRPr/>
            </a:pPr>
            <a:endParaRPr lang="en-US" altLang="zh-TW"/>
          </a:p>
          <a:p>
            <a:pPr eaLnBrk="1" hangingPunct="1">
              <a:defRPr/>
            </a:pPr>
            <a:r>
              <a:rPr lang="en-US" altLang="zh-TW">
                <a:solidFill>
                  <a:srgbClr val="FF0000"/>
                </a:solidFill>
              </a:rPr>
              <a:t>Example 1</a:t>
            </a:r>
            <a:r>
              <a:rPr lang="en-US" altLang="zh-TW"/>
              <a:t>:  finding the determinant of a matrix can be done in O(n</a:t>
            </a:r>
            <a:r>
              <a:rPr lang="en-US" altLang="zh-TW" baseline="30000"/>
              <a:t>3</a:t>
            </a:r>
            <a:r>
              <a:rPr lang="en-US" altLang="zh-TW"/>
              <a:t>) steps. </a:t>
            </a:r>
          </a:p>
          <a:p>
            <a:pPr lvl="1" eaLnBrk="1" hangingPunct="1">
              <a:defRPr/>
            </a:pPr>
            <a:r>
              <a:rPr lang="en-US" altLang="zh-TW"/>
              <a:t>This is polynomial time.</a:t>
            </a:r>
          </a:p>
          <a:p>
            <a:pPr lvl="1" eaLnBrk="1" hangingPunct="1">
              <a:defRPr/>
            </a:pPr>
            <a:endParaRPr lang="en-US" altLang="zh-TW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3">
            <a:extLst>
              <a:ext uri="{FF2B5EF4-FFF2-40B4-BE49-F238E27FC236}">
                <a16:creationId xmlns:a16="http://schemas.microsoft.com/office/drawing/2014/main" id="{40220A73-F042-4ADE-93DA-1DC57B7ED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F026324E-7CBA-48CC-A10F-71E542C88AF5}" type="slidenum">
              <a:rPr lang="zh-TW" altLang="en-US" sz="1400"/>
              <a:pPr/>
              <a:t>54</a:t>
            </a:fld>
            <a:endParaRPr lang="en-US" altLang="zh-TW" sz="140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A18F8934-0216-45C5-9219-52BEA8EED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305800" cy="381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/>
              <a:t>Polynomial Time Algorithms</a:t>
            </a: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8687E703-9CA0-4C6C-B9D1-9AC52FFA0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>
                <a:solidFill>
                  <a:srgbClr val="FF0000"/>
                </a:solidFill>
              </a:rPr>
              <a:t>Example 2</a:t>
            </a:r>
            <a:r>
              <a:rPr lang="en-US" altLang="zh-TW"/>
              <a:t>:  We can determine if n is prime by dividing n by every integer less than n.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This algorithm is </a:t>
            </a:r>
            <a:r>
              <a:rPr lang="en-US" altLang="zh-TW" sz="2000">
                <a:solidFill>
                  <a:srgbClr val="FF0000"/>
                </a:solidFill>
              </a:rPr>
              <a:t>exponential</a:t>
            </a:r>
            <a:r>
              <a:rPr lang="en-US" altLang="zh-TW" sz="2000"/>
              <a:t> time.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The </a:t>
            </a:r>
            <a:r>
              <a:rPr lang="en-US" altLang="zh-TW" sz="2000">
                <a:solidFill>
                  <a:srgbClr val="3333FF"/>
                </a:solidFill>
              </a:rPr>
              <a:t>size of the instance</a:t>
            </a:r>
            <a:r>
              <a:rPr lang="en-US" altLang="zh-TW" sz="2000"/>
              <a:t> is </a:t>
            </a:r>
            <a:r>
              <a:rPr lang="en-US" altLang="zh-TW" sz="2000">
                <a:solidFill>
                  <a:srgbClr val="009900"/>
                </a:solidFill>
              </a:rPr>
              <a:t>log 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The </a:t>
            </a:r>
            <a:r>
              <a:rPr lang="en-US" altLang="zh-TW" sz="2000">
                <a:solidFill>
                  <a:srgbClr val="3333FF"/>
                </a:solidFill>
              </a:rPr>
              <a:t>running time</a:t>
            </a:r>
            <a:r>
              <a:rPr lang="en-US" altLang="zh-TW" sz="2000"/>
              <a:t> of the algorithm is </a:t>
            </a:r>
            <a:r>
              <a:rPr lang="en-US" altLang="zh-TW" sz="2000">
                <a:solidFill>
                  <a:srgbClr val="009900"/>
                </a:solidFill>
              </a:rPr>
              <a:t>O(n).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sz="2000"/>
              <a:t>Side note: there is a polynomial time algorithm for determining if n is prime. (</a:t>
            </a:r>
            <a:r>
              <a:rPr lang="en-US" altLang="zh-TW" sz="1600">
                <a:hlinkClick r:id="rId3"/>
              </a:rPr>
              <a:t>2002, a simple deterministic algorithm</a:t>
            </a:r>
            <a:r>
              <a:rPr lang="en-US" altLang="zh-TW" sz="2000"/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TW" sz="800"/>
          </a:p>
          <a:p>
            <a:pPr eaLnBrk="1" hangingPunct="1">
              <a:lnSpc>
                <a:spcPct val="90000"/>
              </a:lnSpc>
              <a:spcAft>
                <a:spcPct val="45000"/>
              </a:spcAft>
              <a:defRPr/>
            </a:pPr>
            <a:r>
              <a:rPr lang="en-US" altLang="zh-TW"/>
              <a:t>Almost all of the algorithms presented in this class will be polynomial time.</a:t>
            </a:r>
          </a:p>
          <a:p>
            <a:pPr eaLnBrk="1" hangingPunct="1">
              <a:lnSpc>
                <a:spcPct val="90000"/>
              </a:lnSpc>
              <a:spcAft>
                <a:spcPct val="45000"/>
              </a:spcAft>
              <a:defRPr/>
            </a:pPr>
            <a:r>
              <a:rPr lang="en-US" altLang="zh-TW"/>
              <a:t>One can find an Eulerian circuit (if one exists) in </a:t>
            </a:r>
            <a:r>
              <a:rPr lang="en-US" altLang="zh-TW">
                <a:solidFill>
                  <a:srgbClr val="009900"/>
                </a:solidFill>
              </a:rPr>
              <a:t>O(m)</a:t>
            </a:r>
            <a:r>
              <a:rPr lang="en-US" altLang="zh-TW"/>
              <a:t> steps.</a:t>
            </a:r>
          </a:p>
          <a:p>
            <a:pPr eaLnBrk="1" hangingPunct="1">
              <a:lnSpc>
                <a:spcPct val="90000"/>
              </a:lnSpc>
              <a:spcAft>
                <a:spcPct val="45000"/>
              </a:spcAft>
              <a:defRPr/>
            </a:pPr>
            <a:r>
              <a:rPr lang="en-US" altLang="zh-TW"/>
              <a:t>There is </a:t>
            </a:r>
            <a:r>
              <a:rPr lang="en-US" altLang="zh-TW">
                <a:solidFill>
                  <a:srgbClr val="009900"/>
                </a:solidFill>
              </a:rPr>
              <a:t>NO</a:t>
            </a:r>
            <a:r>
              <a:rPr lang="en-US" altLang="zh-TW"/>
              <a:t> known polynomial time algorithm for finding a hamiltonian cycle.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3">
            <a:extLst>
              <a:ext uri="{FF2B5EF4-FFF2-40B4-BE49-F238E27FC236}">
                <a16:creationId xmlns:a16="http://schemas.microsoft.com/office/drawing/2014/main" id="{2D5FD437-A870-4A26-A6E6-E5535F9DA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614527FD-61C9-4010-B463-141C08B7F625}" type="slidenum">
              <a:rPr lang="zh-TW" altLang="en-US" sz="1400"/>
              <a:pPr/>
              <a:t>55</a:t>
            </a:fld>
            <a:endParaRPr lang="en-US" altLang="zh-TW" sz="1400"/>
          </a:p>
        </p:txBody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FCF830E2-140C-4B21-A0F5-45D1654DF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More examples on complexity</a:t>
            </a:r>
          </a:p>
        </p:txBody>
      </p:sp>
      <p:sp>
        <p:nvSpPr>
          <p:cNvPr id="188421" name="Rectangle 5">
            <a:extLst>
              <a:ext uri="{FF2B5EF4-FFF2-40B4-BE49-F238E27FC236}">
                <a16:creationId xmlns:a16="http://schemas.microsoft.com/office/drawing/2014/main" id="{EA7B8BC6-3D9D-4A5C-A5F0-F6F837256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87413"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Polynomial Time</a:t>
            </a:r>
            <a:r>
              <a:rPr lang="en-US" altLang="zh-TW"/>
              <a:t> Algorithms </a:t>
            </a:r>
          </a:p>
          <a:p>
            <a:pPr marL="836613" lvl="1" indent="-265113" defTabSz="887413" eaLnBrk="1" hangingPunct="1">
              <a:defRPr/>
            </a:pPr>
            <a:r>
              <a:rPr lang="en-US" altLang="zh-TW"/>
              <a:t>Examples: O(n</a:t>
            </a:r>
            <a:r>
              <a:rPr lang="en-US" altLang="zh-TW" baseline="30000"/>
              <a:t>2</a:t>
            </a:r>
            <a:r>
              <a:rPr lang="en-US" altLang="zh-TW"/>
              <a:t>), O(nm), O(m + n log n), O(m log C).</a:t>
            </a:r>
          </a:p>
          <a:p>
            <a:pPr defTabSz="887413" eaLnBrk="1" hangingPunct="1">
              <a:defRPr/>
            </a:pPr>
            <a:endParaRPr lang="en-US" altLang="zh-TW"/>
          </a:p>
          <a:p>
            <a:pPr defTabSz="887413"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Exponential Time</a:t>
            </a:r>
            <a:r>
              <a:rPr lang="en-US" altLang="zh-TW"/>
              <a:t> Algorithms</a:t>
            </a:r>
          </a:p>
          <a:p>
            <a:pPr marL="836613" lvl="1" indent="-265113" defTabSz="887413" eaLnBrk="1" hangingPunct="1">
              <a:defRPr/>
            </a:pPr>
            <a:r>
              <a:rPr lang="en-US" altLang="zh-TW"/>
              <a:t>Examples: O(2</a:t>
            </a:r>
            <a:r>
              <a:rPr lang="en-US" altLang="zh-TW" baseline="30000"/>
              <a:t>n</a:t>
            </a:r>
            <a:r>
              <a:rPr lang="en-US" altLang="zh-TW"/>
              <a:t>), O(n!)</a:t>
            </a:r>
          </a:p>
          <a:p>
            <a:pPr defTabSz="887413" eaLnBrk="1" hangingPunct="1">
              <a:defRPr/>
            </a:pPr>
            <a:endParaRPr lang="en-US" altLang="zh-TW"/>
          </a:p>
          <a:p>
            <a:pPr defTabSz="887413" eaLnBrk="1" hangingPunct="1">
              <a:defRPr/>
            </a:pPr>
            <a:r>
              <a:rPr lang="en-US" altLang="zh-TW">
                <a:solidFill>
                  <a:srgbClr val="3333FF"/>
                </a:solidFill>
              </a:rPr>
              <a:t>Pseudo-Polynomial Time</a:t>
            </a:r>
            <a:r>
              <a:rPr lang="en-US" altLang="zh-TW"/>
              <a:t> Algorithms </a:t>
            </a:r>
          </a:p>
          <a:p>
            <a:pPr marL="836613" lvl="1" indent="-265113" defTabSz="887413" eaLnBrk="1" hangingPunct="1">
              <a:defRPr/>
            </a:pPr>
            <a:r>
              <a:rPr lang="en-US" altLang="zh-TW"/>
              <a:t>Examples: O(m+nC).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3">
            <a:extLst>
              <a:ext uri="{FF2B5EF4-FFF2-40B4-BE49-F238E27FC236}">
                <a16:creationId xmlns:a16="http://schemas.microsoft.com/office/drawing/2014/main" id="{383841DB-4D62-4207-9645-6BED949A4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ACBD71F0-56CA-400B-B959-FCDF112F8A5E}" type="slidenum">
              <a:rPr lang="zh-TW" altLang="en-US" sz="1400"/>
              <a:pPr/>
              <a:t>56</a:t>
            </a:fld>
            <a:endParaRPr lang="en-US" altLang="zh-TW" sz="1400"/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2CAE5BAB-343F-48E4-87D2-495B20E28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On polynomial vs. exponential time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72B08B95-2031-4657-97C2-9CD42082A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81534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/>
              <a:t>We contrast two algorithm, one that takes 30,000 n</a:t>
            </a:r>
            <a:r>
              <a:rPr lang="en-US" altLang="zh-TW" baseline="30000"/>
              <a:t>3</a:t>
            </a:r>
            <a:r>
              <a:rPr lang="en-US" altLang="zh-TW"/>
              <a:t> steps, and one that takes 2</a:t>
            </a:r>
            <a:r>
              <a:rPr lang="en-US" altLang="zh-TW" baseline="30000"/>
              <a:t>n</a:t>
            </a:r>
            <a:r>
              <a:rPr lang="en-US" altLang="zh-TW"/>
              <a:t> steps.</a:t>
            </a:r>
          </a:p>
          <a:p>
            <a:pPr eaLnBrk="1" hangingPunct="1">
              <a:defRPr/>
            </a:pPr>
            <a:endParaRPr lang="en-US" altLang="zh-TW"/>
          </a:p>
          <a:p>
            <a:pPr eaLnBrk="1" hangingPunct="1">
              <a:defRPr/>
            </a:pPr>
            <a:r>
              <a:rPr lang="en-US" altLang="zh-TW"/>
              <a:t>Suppose that we could carry out 1 billion steps per second.</a:t>
            </a:r>
          </a:p>
          <a:p>
            <a:pPr eaLnBrk="1" hangingPunct="1">
              <a:defRPr/>
            </a:pPr>
            <a:endParaRPr lang="en-US" altLang="zh-TW"/>
          </a:p>
          <a:p>
            <a:pPr eaLnBrk="1" hangingPunct="1">
              <a:defRPr/>
            </a:pPr>
            <a:r>
              <a:rPr lang="en-US" altLang="zh-TW" u="sng"/>
              <a:t># of nodes </a:t>
            </a:r>
            <a:r>
              <a:rPr lang="en-US" altLang="zh-TW"/>
              <a:t>     </a:t>
            </a:r>
            <a:r>
              <a:rPr lang="en-US" altLang="zh-TW" u="sng"/>
              <a:t>30,000 n</a:t>
            </a:r>
            <a:r>
              <a:rPr lang="en-US" altLang="zh-TW" u="sng" baseline="30000"/>
              <a:t>3</a:t>
            </a:r>
            <a:r>
              <a:rPr lang="en-US" altLang="zh-TW" u="sng"/>
              <a:t> steps</a:t>
            </a:r>
            <a:r>
              <a:rPr lang="en-US" altLang="zh-TW"/>
              <a:t>		</a:t>
            </a:r>
            <a:r>
              <a:rPr lang="en-US" altLang="zh-TW" u="sng"/>
              <a:t>2</a:t>
            </a:r>
            <a:r>
              <a:rPr lang="en-US" altLang="zh-TW" u="sng" baseline="30000"/>
              <a:t>n</a:t>
            </a:r>
            <a:r>
              <a:rPr lang="en-US" altLang="zh-TW" u="sng"/>
              <a:t> steps</a:t>
            </a:r>
          </a:p>
          <a:p>
            <a:pPr lvl="1" eaLnBrk="1" hangingPunct="1">
              <a:buFontTx/>
              <a:buNone/>
              <a:defRPr/>
            </a:pPr>
            <a:r>
              <a:rPr lang="en-US" altLang="zh-TW"/>
              <a:t>n = 30,            0.81 seconds		1 second</a:t>
            </a:r>
          </a:p>
          <a:p>
            <a:pPr lvl="1" eaLnBrk="1" hangingPunct="1">
              <a:buFontTx/>
              <a:buNone/>
              <a:defRPr/>
            </a:pPr>
            <a:r>
              <a:rPr lang="en-US" altLang="zh-TW"/>
              <a:t>n = 40,            1.92 seconds		17 minutes</a:t>
            </a:r>
          </a:p>
          <a:p>
            <a:pPr lvl="1" eaLnBrk="1" hangingPunct="1">
              <a:buFontTx/>
              <a:buNone/>
              <a:defRPr/>
            </a:pPr>
            <a:r>
              <a:rPr lang="en-US" altLang="zh-TW"/>
              <a:t>n = 50	        3.75 seconds		12 days</a:t>
            </a:r>
          </a:p>
          <a:p>
            <a:pPr lvl="1" eaLnBrk="1" hangingPunct="1">
              <a:buFontTx/>
              <a:buNone/>
              <a:defRPr/>
            </a:pPr>
            <a:r>
              <a:rPr lang="en-US" altLang="zh-TW"/>
              <a:t>n = 60	        6.48 seconds		31 years</a:t>
            </a:r>
          </a:p>
          <a:p>
            <a:pPr lvl="1" eaLnBrk="1" hangingPunct="1">
              <a:defRPr/>
            </a:pPr>
            <a:endParaRPr lang="en-US" altLang="zh-TW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3">
            <a:extLst>
              <a:ext uri="{FF2B5EF4-FFF2-40B4-BE49-F238E27FC236}">
                <a16:creationId xmlns:a16="http://schemas.microsoft.com/office/drawing/2014/main" id="{E5116390-3FBA-47C6-913C-63A9A5225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66093DB-AA54-41D2-B91C-DB1EE0E90D07}" type="slidenum">
              <a:rPr lang="zh-TW" altLang="en-US" sz="1400"/>
              <a:pPr/>
              <a:t>57</a:t>
            </a:fld>
            <a:endParaRPr lang="en-US" altLang="zh-TW" sz="1400"/>
          </a:p>
        </p:txBody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CC444BF3-69F3-408D-BCE3-1E207DF9C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8900" tIns="44450" rIns="88900" bIns="44450" numCol="1" anchor="ctr" anchorCtr="0" compatLnSpc="1">
            <a:prstTxWarp prst="textNoShape">
              <a:avLst/>
            </a:prstTxWarp>
          </a:bodyPr>
          <a:lstStyle/>
          <a:p>
            <a:pPr defTabSz="887413" eaLnBrk="1" hangingPunct="1">
              <a:defRPr/>
            </a:pPr>
            <a:r>
              <a:rPr lang="en-US" altLang="zh-TW"/>
              <a:t>Growth Rates of Various Functions</a:t>
            </a:r>
          </a:p>
        </p:txBody>
      </p:sp>
      <p:graphicFrame>
        <p:nvGraphicFramePr>
          <p:cNvPr id="52228" name="Object 3">
            <a:extLst>
              <a:ext uri="{FF2B5EF4-FFF2-40B4-BE49-F238E27FC236}">
                <a16:creationId xmlns:a16="http://schemas.microsoft.com/office/drawing/2014/main" id="{B537A0ED-7A98-4EAA-BDA2-698B047033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301" y="1384300"/>
          <a:ext cx="759777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4" imgW="6257544" imgH="2980944" progId="Word.Document.8">
                  <p:embed/>
                </p:oleObj>
              </mc:Choice>
              <mc:Fallback>
                <p:oleObj name="Document" r:id="rId4" imgW="6257544" imgH="2980944" progId="Word.Document.8">
                  <p:embed/>
                  <p:pic>
                    <p:nvPicPr>
                      <p:cNvPr id="52228" name="Object 3">
                        <a:extLst>
                          <a:ext uri="{FF2B5EF4-FFF2-40B4-BE49-F238E27FC236}">
                            <a16:creationId xmlns:a16="http://schemas.microsoft.com/office/drawing/2014/main" id="{B537A0ED-7A98-4EAA-BDA2-698B04703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1" y="1384300"/>
                        <a:ext cx="7597775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編號版面配置區 1">
            <a:extLst>
              <a:ext uri="{FF2B5EF4-FFF2-40B4-BE49-F238E27FC236}">
                <a16:creationId xmlns:a16="http://schemas.microsoft.com/office/drawing/2014/main" id="{15273E35-24EF-48B9-8F61-302B95A02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86819260-BA46-47F5-937F-975775CBACEA}" type="slidenum">
              <a:rPr lang="zh-TW" altLang="en-US" sz="1400"/>
              <a:pPr/>
              <a:t>58</a:t>
            </a:fld>
            <a:endParaRPr lang="en-US" altLang="zh-TW" sz="1400"/>
          </a:p>
        </p:txBody>
      </p:sp>
      <p:sp>
        <p:nvSpPr>
          <p:cNvPr id="53251" name="Text Box 2">
            <a:extLst>
              <a:ext uri="{FF2B5EF4-FFF2-40B4-BE49-F238E27FC236}">
                <a16:creationId xmlns:a16="http://schemas.microsoft.com/office/drawing/2014/main" id="{7467CCB0-F021-4899-8A2B-96B454673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5410201"/>
            <a:ext cx="3394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en-US" altLang="ko-KR" sz="2000">
                <a:ea typeface="Gulim" panose="020B0600000101010101" pitchFamily="34" charset="-127"/>
              </a:rPr>
              <a:t>Serious damage to your </a:t>
            </a:r>
          </a:p>
          <a:p>
            <a:pPr eaLnBrk="1" latinLnBrk="1" hangingPunct="1"/>
            <a:r>
              <a:rPr kumimoji="1" lang="en-US" altLang="ko-KR" sz="2000">
                <a:ea typeface="Gulim" panose="020B0600000101010101" pitchFamily="34" charset="-127"/>
              </a:rPr>
              <a:t>position within the company !!!</a:t>
            </a:r>
          </a:p>
        </p:txBody>
      </p:sp>
      <p:sp>
        <p:nvSpPr>
          <p:cNvPr id="53252" name="Text Box 3">
            <a:extLst>
              <a:ext uri="{FF2B5EF4-FFF2-40B4-BE49-F238E27FC236}">
                <a16:creationId xmlns:a16="http://schemas.microsoft.com/office/drawing/2014/main" id="{E1AD088A-25B2-46D8-9354-1D84153B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648200"/>
            <a:ext cx="6648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ko-KR" altLang="en-US" sz="2000">
                <a:ea typeface="Gulim" panose="020B0600000101010101" pitchFamily="34" charset="-127"/>
              </a:rPr>
              <a:t>“</a:t>
            </a:r>
            <a:r>
              <a:rPr kumimoji="1" lang="en-US" altLang="ko-KR" sz="2000">
                <a:ea typeface="Gulim" panose="020B0600000101010101" pitchFamily="34" charset="-127"/>
              </a:rPr>
              <a:t>I can’t find an efficient algorithm, I guess I’m just too dumb.”</a:t>
            </a:r>
          </a:p>
        </p:txBody>
      </p:sp>
      <p:pic>
        <p:nvPicPr>
          <p:cNvPr id="53253" name="Picture 4" descr="np1">
            <a:extLst>
              <a:ext uri="{FF2B5EF4-FFF2-40B4-BE49-F238E27FC236}">
                <a16:creationId xmlns:a16="http://schemas.microsoft.com/office/drawing/2014/main" id="{5F731231-4288-4FA5-B430-E35ED0605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306514"/>
            <a:ext cx="6029325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9" name="Rectangle 5">
            <a:extLst>
              <a:ext uri="{FF2B5EF4-FFF2-40B4-BE49-F238E27FC236}">
                <a16:creationId xmlns:a16="http://schemas.microsoft.com/office/drawing/2014/main" id="{76D7F1A6-DA07-4EAB-9A14-74F38EA2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4301"/>
            <a:ext cx="8229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/>
              <a:t>Efficient algorithms? (1)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編號版面配置區 1">
            <a:extLst>
              <a:ext uri="{FF2B5EF4-FFF2-40B4-BE49-F238E27FC236}">
                <a16:creationId xmlns:a16="http://schemas.microsoft.com/office/drawing/2014/main" id="{76F78A86-9957-48BA-975D-CDA12F56B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AF9E8184-A357-470A-9CB9-3345F64AD87F}" type="slidenum">
              <a:rPr lang="zh-TW" altLang="en-US" sz="1400"/>
              <a:pPr/>
              <a:t>59</a:t>
            </a:fld>
            <a:endParaRPr lang="en-US" altLang="zh-TW" sz="1400"/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76C5484C-BD0C-407D-8487-F94A55FC4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657600"/>
            <a:ext cx="79067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ko-KR" altLang="en-US" sz="2000">
                <a:ea typeface="Gulim" panose="020B0600000101010101" pitchFamily="34" charset="-127"/>
              </a:rPr>
              <a:t>“</a:t>
            </a:r>
            <a:r>
              <a:rPr kumimoji="1" lang="en-US" altLang="ko-KR" sz="2000">
                <a:ea typeface="Gulim" panose="020B0600000101010101" pitchFamily="34" charset="-127"/>
              </a:rPr>
              <a:t>I can’t find an efficient algorithm, because no such algorithm is possible!”</a:t>
            </a:r>
          </a:p>
        </p:txBody>
      </p:sp>
      <p:sp>
        <p:nvSpPr>
          <p:cNvPr id="54276" name="Text Box 3">
            <a:extLst>
              <a:ext uri="{FF2B5EF4-FFF2-40B4-BE49-F238E27FC236}">
                <a16:creationId xmlns:a16="http://schemas.microsoft.com/office/drawing/2014/main" id="{538583F2-846A-480A-AE0B-5F35CB50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1" y="4419601"/>
            <a:ext cx="5089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en-US" altLang="ko-KR" sz="2000">
                <a:ea typeface="Gulim" panose="020B0600000101010101" pitchFamily="34" charset="-127"/>
              </a:rPr>
              <a:t>Unfortunately, proving intractability can be just </a:t>
            </a:r>
          </a:p>
          <a:p>
            <a:pPr eaLnBrk="1" latinLnBrk="1" hangingPunct="1"/>
            <a:r>
              <a:rPr kumimoji="1" lang="en-US" altLang="ko-KR" sz="2000">
                <a:ea typeface="Gulim" panose="020B0600000101010101" pitchFamily="34" charset="-127"/>
              </a:rPr>
              <a:t>as hard as  finding efficient algorithms !!!</a:t>
            </a:r>
          </a:p>
        </p:txBody>
      </p:sp>
      <p:sp>
        <p:nvSpPr>
          <p:cNvPr id="54277" name="Text Box 4">
            <a:extLst>
              <a:ext uri="{FF2B5EF4-FFF2-40B4-BE49-F238E27FC236}">
                <a16:creationId xmlns:a16="http://schemas.microsoft.com/office/drawing/2014/main" id="{88A8FC4F-170B-40D9-A6DF-66B642ED8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1"/>
            <a:ext cx="165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ko-KR" altLang="en-US" sz="2000">
                <a:ea typeface="Gulim" panose="020B0600000101010101" pitchFamily="34" charset="-127"/>
                <a:sym typeface="Symbol" panose="05050102010706020507" pitchFamily="18" charset="2"/>
              </a:rPr>
              <a:t></a:t>
            </a:r>
            <a:r>
              <a:rPr kumimoji="1" lang="ko-KR" altLang="en-US" sz="2000">
                <a:ea typeface="Gulim" panose="020B0600000101010101" pitchFamily="34" charset="-127"/>
              </a:rPr>
              <a:t> </a:t>
            </a:r>
            <a:r>
              <a:rPr kumimoji="1" lang="en-US" altLang="ko-KR" sz="2000">
                <a:ea typeface="Gulim" panose="020B0600000101010101" pitchFamily="34" charset="-127"/>
              </a:rPr>
              <a:t>No hope !!!</a:t>
            </a:r>
          </a:p>
        </p:txBody>
      </p:sp>
      <p:sp>
        <p:nvSpPr>
          <p:cNvPr id="54278" name="Text Box 5">
            <a:extLst>
              <a:ext uri="{FF2B5EF4-FFF2-40B4-BE49-F238E27FC236}">
                <a16:creationId xmlns:a16="http://schemas.microsoft.com/office/drawing/2014/main" id="{7D96A4BD-BA11-4EAA-B47C-262BFB83D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5791200"/>
            <a:ext cx="1096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en-US" altLang="ko-KR" b="1">
                <a:solidFill>
                  <a:srgbClr val="FF0000"/>
                </a:solidFill>
                <a:ea typeface="Gulim" panose="020B0600000101010101" pitchFamily="34" charset="-127"/>
              </a:rPr>
              <a:t>P </a:t>
            </a:r>
            <a:r>
              <a:rPr kumimoji="1" lang="en-US" altLang="ko-KR" b="1">
                <a:solidFill>
                  <a:srgbClr val="FF0000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</a:t>
            </a:r>
            <a:r>
              <a:rPr kumimoji="1" lang="en-US" altLang="ko-KR" b="1">
                <a:solidFill>
                  <a:srgbClr val="FF0000"/>
                </a:solidFill>
                <a:ea typeface="Gulim" panose="020B0600000101010101" pitchFamily="34" charset="-127"/>
              </a:rPr>
              <a:t> NP</a:t>
            </a:r>
            <a:endParaRPr kumimoji="1" lang="en-US" altLang="ko-KR" sz="2000">
              <a:solidFill>
                <a:srgbClr val="FF0000"/>
              </a:solidFill>
              <a:ea typeface="Gulim" panose="020B0600000101010101" pitchFamily="34" charset="-127"/>
            </a:endParaRPr>
          </a:p>
        </p:txBody>
      </p:sp>
      <p:pic>
        <p:nvPicPr>
          <p:cNvPr id="54279" name="Picture 6" descr="np2">
            <a:extLst>
              <a:ext uri="{FF2B5EF4-FFF2-40B4-BE49-F238E27FC236}">
                <a16:creationId xmlns:a16="http://schemas.microsoft.com/office/drawing/2014/main" id="{814F05B1-D54D-481F-9948-E837B0098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1268413"/>
            <a:ext cx="424815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5" name="Rectangle 7">
            <a:extLst>
              <a:ext uri="{FF2B5EF4-FFF2-40B4-BE49-F238E27FC236}">
                <a16:creationId xmlns:a16="http://schemas.microsoft.com/office/drawing/2014/main" id="{0D6B4BE1-0945-497D-B0A3-2345BEB88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4301"/>
            <a:ext cx="8229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/>
              <a:t>Efficient algorithms? (2)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編號版面配置區 4">
            <a:extLst>
              <a:ext uri="{FF2B5EF4-FFF2-40B4-BE49-F238E27FC236}">
                <a16:creationId xmlns:a16="http://schemas.microsoft.com/office/drawing/2014/main" id="{A00DB67A-1F32-4E4C-A8E0-E81A17207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BD624FB-12CF-40F7-B333-E225AFD29159}" type="slidenum">
              <a:rPr lang="zh-TW" altLang="en-US" sz="1400" smtClean="0">
                <a:latin typeface="Times New Roman" panose="02020603050405020304" pitchFamily="18" charset="0"/>
              </a:rPr>
              <a:pPr/>
              <a:t>6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DF5496A-3A74-49AB-972E-5677DAC490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8089900" cy="685800"/>
          </a:xfrm>
        </p:spPr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The Time to Complete a Project-1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D7D2055-062E-44A3-B964-871EB8C5141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82100" cy="5410200"/>
          </a:xfrm>
        </p:spPr>
        <p:txBody>
          <a:bodyPr/>
          <a:lstStyle/>
          <a:p>
            <a:pPr marL="0" indent="0"/>
            <a:r>
              <a:rPr lang="en-US" altLang="zh-TW" sz="2400">
                <a:ea typeface="新細明體" panose="02020500000000000000" pitchFamily="18" charset="-120"/>
              </a:rPr>
              <a:t>To make the customer receive the adv by July 2, when should we start the whole process? Is June 2 ok?</a:t>
            </a:r>
          </a:p>
          <a:p>
            <a:pPr marL="0" indent="0">
              <a:buFontTx/>
              <a:buChar char="•"/>
            </a:pP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12293" name="Text Box 4">
            <a:extLst>
              <a:ext uri="{FF2B5EF4-FFF2-40B4-BE49-F238E27FC236}">
                <a16:creationId xmlns:a16="http://schemas.microsoft.com/office/drawing/2014/main" id="{0FBC56BA-5E89-452C-A9F7-1CFF0D2BA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18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1.1: The Time to Complete a Project</a:t>
            </a:r>
            <a:endParaRPr kumimoji="0" lang="zh-TW" altLang="en-US" sz="1400" b="1"/>
          </a:p>
        </p:txBody>
      </p:sp>
      <p:grpSp>
        <p:nvGrpSpPr>
          <p:cNvPr id="340022" name="Group 54">
            <a:extLst>
              <a:ext uri="{FF2B5EF4-FFF2-40B4-BE49-F238E27FC236}">
                <a16:creationId xmlns:a16="http://schemas.microsoft.com/office/drawing/2014/main" id="{B395A9BF-C8D9-4A9E-ADF4-17EC91948BC3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124200"/>
            <a:ext cx="3581400" cy="1600200"/>
            <a:chOff x="1968" y="912"/>
            <a:chExt cx="2256" cy="1008"/>
          </a:xfrm>
        </p:grpSpPr>
        <p:sp>
          <p:nvSpPr>
            <p:cNvPr id="12347" name="AutoShape 6">
              <a:extLst>
                <a:ext uri="{FF2B5EF4-FFF2-40B4-BE49-F238E27FC236}">
                  <a16:creationId xmlns:a16="http://schemas.microsoft.com/office/drawing/2014/main" id="{B9D61388-6B84-4C31-AABC-4ED1DE10E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248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2348" name="AutoShape 8">
              <a:extLst>
                <a:ext uri="{FF2B5EF4-FFF2-40B4-BE49-F238E27FC236}">
                  <a16:creationId xmlns:a16="http://schemas.microsoft.com/office/drawing/2014/main" id="{D7D21271-5793-44EB-B936-CBD97CDBF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68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2349" name="AutoShape 9">
              <a:extLst>
                <a:ext uri="{FF2B5EF4-FFF2-40B4-BE49-F238E27FC236}">
                  <a16:creationId xmlns:a16="http://schemas.microsoft.com/office/drawing/2014/main" id="{3B6040BE-2E45-4ED0-BB63-A7767D7BE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05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4</a:t>
              </a:r>
            </a:p>
          </p:txBody>
        </p:sp>
        <p:sp>
          <p:nvSpPr>
            <p:cNvPr id="12350" name="AutoShape 10">
              <a:extLst>
                <a:ext uri="{FF2B5EF4-FFF2-40B4-BE49-F238E27FC236}">
                  <a16:creationId xmlns:a16="http://schemas.microsoft.com/office/drawing/2014/main" id="{A5CD586C-0102-4D80-A5A1-D1C6AE3AB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488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2351" name="AutoShape 11">
              <a:extLst>
                <a:ext uri="{FF2B5EF4-FFF2-40B4-BE49-F238E27FC236}">
                  <a16:creationId xmlns:a16="http://schemas.microsoft.com/office/drawing/2014/main" id="{61E20A06-5AC9-4E31-8605-76A66435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44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2352" name="AutoShape 12">
              <a:extLst>
                <a:ext uri="{FF2B5EF4-FFF2-40B4-BE49-F238E27FC236}">
                  <a16:creationId xmlns:a16="http://schemas.microsoft.com/office/drawing/2014/main" id="{15933B26-DBFB-42B7-AC09-FA9D4148C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2353" name="AutoShape 13">
              <a:extLst>
                <a:ext uri="{FF2B5EF4-FFF2-40B4-BE49-F238E27FC236}">
                  <a16:creationId xmlns:a16="http://schemas.microsoft.com/office/drawing/2014/main" id="{68AF2937-328A-4A18-977C-6166194E0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7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2354" name="AutoShape 14">
              <a:extLst>
                <a:ext uri="{FF2B5EF4-FFF2-40B4-BE49-F238E27FC236}">
                  <a16:creationId xmlns:a16="http://schemas.microsoft.com/office/drawing/2014/main" id="{6B406C9C-075A-4D1F-8234-75DE49FEE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1</a:t>
              </a:r>
            </a:p>
          </p:txBody>
        </p:sp>
        <p:sp>
          <p:nvSpPr>
            <p:cNvPr id="12355" name="AutoShape 15">
              <a:extLst>
                <a:ext uri="{FF2B5EF4-FFF2-40B4-BE49-F238E27FC236}">
                  <a16:creationId xmlns:a16="http://schemas.microsoft.com/office/drawing/2014/main" id="{7966205B-344E-4A41-839E-C288ACD2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392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5</a:t>
              </a:r>
            </a:p>
          </p:txBody>
        </p:sp>
        <p:sp>
          <p:nvSpPr>
            <p:cNvPr id="12356" name="AutoShape 16">
              <a:extLst>
                <a:ext uri="{FF2B5EF4-FFF2-40B4-BE49-F238E27FC236}">
                  <a16:creationId xmlns:a16="http://schemas.microsoft.com/office/drawing/2014/main" id="{4952BC6F-9EA8-4E7B-A165-971385F1B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7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2357" name="AutoShape 17">
              <a:extLst>
                <a:ext uri="{FF2B5EF4-FFF2-40B4-BE49-F238E27FC236}">
                  <a16:creationId xmlns:a16="http://schemas.microsoft.com/office/drawing/2014/main" id="{083380F8-53F1-4CD8-8584-B785DBE20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3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10</a:t>
              </a:r>
            </a:p>
          </p:txBody>
        </p:sp>
        <p:cxnSp>
          <p:nvCxnSpPr>
            <p:cNvPr id="12358" name="AutoShape 23">
              <a:extLst>
                <a:ext uri="{FF2B5EF4-FFF2-40B4-BE49-F238E27FC236}">
                  <a16:creationId xmlns:a16="http://schemas.microsoft.com/office/drawing/2014/main" id="{A94E11A5-C237-44E1-938E-C3527F3657A6}"/>
                </a:ext>
              </a:extLst>
            </p:cNvPr>
            <p:cNvCxnSpPr>
              <a:cxnSpLocks noChangeShapeType="1"/>
              <a:stCxn id="12347" idx="5"/>
              <a:endCxn id="12350" idx="1"/>
            </p:cNvCxnSpPr>
            <p:nvPr/>
          </p:nvCxnSpPr>
          <p:spPr bwMode="auto">
            <a:xfrm>
              <a:off x="2139" y="1371"/>
              <a:ext cx="234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59" name="AutoShape 28">
              <a:extLst>
                <a:ext uri="{FF2B5EF4-FFF2-40B4-BE49-F238E27FC236}">
                  <a16:creationId xmlns:a16="http://schemas.microsoft.com/office/drawing/2014/main" id="{C0D9E527-196D-4DBE-B1E6-9FD5EEE5302D}"/>
                </a:ext>
              </a:extLst>
            </p:cNvPr>
            <p:cNvCxnSpPr>
              <a:cxnSpLocks noChangeShapeType="1"/>
              <a:stCxn id="12348" idx="6"/>
              <a:endCxn id="12350" idx="3"/>
            </p:cNvCxnSpPr>
            <p:nvPr/>
          </p:nvCxnSpPr>
          <p:spPr bwMode="auto">
            <a:xfrm flipV="1">
              <a:off x="2160" y="1611"/>
              <a:ext cx="213" cy="1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0" name="AutoShape 29">
              <a:extLst>
                <a:ext uri="{FF2B5EF4-FFF2-40B4-BE49-F238E27FC236}">
                  <a16:creationId xmlns:a16="http://schemas.microsoft.com/office/drawing/2014/main" id="{DE4BF5E5-C085-4613-A8A4-D16492B8FF17}"/>
                </a:ext>
              </a:extLst>
            </p:cNvPr>
            <p:cNvCxnSpPr>
              <a:cxnSpLocks noChangeShapeType="1"/>
              <a:stCxn id="12350" idx="7"/>
              <a:endCxn id="12349" idx="3"/>
            </p:cNvCxnSpPr>
            <p:nvPr/>
          </p:nvCxnSpPr>
          <p:spPr bwMode="auto">
            <a:xfrm flipV="1">
              <a:off x="2475" y="1179"/>
              <a:ext cx="282" cy="3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1" name="AutoShape 30">
              <a:extLst>
                <a:ext uri="{FF2B5EF4-FFF2-40B4-BE49-F238E27FC236}">
                  <a16:creationId xmlns:a16="http://schemas.microsoft.com/office/drawing/2014/main" id="{0154267B-CAE2-44EF-B3EA-FDC344AED816}"/>
                </a:ext>
              </a:extLst>
            </p:cNvPr>
            <p:cNvCxnSpPr>
              <a:cxnSpLocks noChangeShapeType="1"/>
              <a:stCxn id="12350" idx="6"/>
              <a:endCxn id="12351" idx="2"/>
            </p:cNvCxnSpPr>
            <p:nvPr/>
          </p:nvCxnSpPr>
          <p:spPr bwMode="auto">
            <a:xfrm flipV="1">
              <a:off x="2496" y="1512"/>
              <a:ext cx="288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2" name="AutoShape 31">
              <a:extLst>
                <a:ext uri="{FF2B5EF4-FFF2-40B4-BE49-F238E27FC236}">
                  <a16:creationId xmlns:a16="http://schemas.microsoft.com/office/drawing/2014/main" id="{55D0BC9D-CE29-436B-9A96-BA38BB9D988D}"/>
                </a:ext>
              </a:extLst>
            </p:cNvPr>
            <p:cNvCxnSpPr>
              <a:cxnSpLocks noChangeShapeType="1"/>
              <a:stCxn id="12350" idx="5"/>
              <a:endCxn id="12353" idx="2"/>
            </p:cNvCxnSpPr>
            <p:nvPr/>
          </p:nvCxnSpPr>
          <p:spPr bwMode="auto">
            <a:xfrm>
              <a:off x="2475" y="1611"/>
              <a:ext cx="309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3" name="AutoShape 32">
              <a:extLst>
                <a:ext uri="{FF2B5EF4-FFF2-40B4-BE49-F238E27FC236}">
                  <a16:creationId xmlns:a16="http://schemas.microsoft.com/office/drawing/2014/main" id="{A14C2D9E-DE88-47BE-8E1C-509261F36978}"/>
                </a:ext>
              </a:extLst>
            </p:cNvPr>
            <p:cNvCxnSpPr>
              <a:cxnSpLocks noChangeShapeType="1"/>
              <a:stCxn id="12349" idx="6"/>
              <a:endCxn id="12352" idx="1"/>
            </p:cNvCxnSpPr>
            <p:nvPr/>
          </p:nvCxnSpPr>
          <p:spPr bwMode="auto">
            <a:xfrm>
              <a:off x="2880" y="1128"/>
              <a:ext cx="309" cy="1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4" name="AutoShape 33">
              <a:extLst>
                <a:ext uri="{FF2B5EF4-FFF2-40B4-BE49-F238E27FC236}">
                  <a16:creationId xmlns:a16="http://schemas.microsoft.com/office/drawing/2014/main" id="{0DE8D735-C0A0-454D-8F18-84F216ADDBD9}"/>
                </a:ext>
              </a:extLst>
            </p:cNvPr>
            <p:cNvCxnSpPr>
              <a:cxnSpLocks noChangeShapeType="1"/>
              <a:stCxn id="12351" idx="6"/>
              <a:endCxn id="12352" idx="2"/>
            </p:cNvCxnSpPr>
            <p:nvPr/>
          </p:nvCxnSpPr>
          <p:spPr bwMode="auto">
            <a:xfrm flipV="1">
              <a:off x="2928" y="1368"/>
              <a:ext cx="240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5" name="AutoShape 34">
              <a:extLst>
                <a:ext uri="{FF2B5EF4-FFF2-40B4-BE49-F238E27FC236}">
                  <a16:creationId xmlns:a16="http://schemas.microsoft.com/office/drawing/2014/main" id="{1BB3FBBD-5838-4E9A-82A8-F81122011D9F}"/>
                </a:ext>
              </a:extLst>
            </p:cNvPr>
            <p:cNvCxnSpPr>
              <a:cxnSpLocks noChangeShapeType="1"/>
              <a:stCxn id="12353" idx="6"/>
              <a:endCxn id="12354" idx="2"/>
            </p:cNvCxnSpPr>
            <p:nvPr/>
          </p:nvCxnSpPr>
          <p:spPr bwMode="auto">
            <a:xfrm>
              <a:off x="2928" y="1848"/>
              <a:ext cx="3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6" name="AutoShape 35">
              <a:extLst>
                <a:ext uri="{FF2B5EF4-FFF2-40B4-BE49-F238E27FC236}">
                  <a16:creationId xmlns:a16="http://schemas.microsoft.com/office/drawing/2014/main" id="{2070BA82-CB49-4878-97E5-825FB9ED1BC4}"/>
                </a:ext>
              </a:extLst>
            </p:cNvPr>
            <p:cNvCxnSpPr>
              <a:cxnSpLocks noChangeShapeType="1"/>
              <a:stCxn id="12352" idx="6"/>
              <a:endCxn id="12355" idx="2"/>
            </p:cNvCxnSpPr>
            <p:nvPr/>
          </p:nvCxnSpPr>
          <p:spPr bwMode="auto">
            <a:xfrm>
              <a:off x="3312" y="1368"/>
              <a:ext cx="288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7" name="AutoShape 36">
              <a:extLst>
                <a:ext uri="{FF2B5EF4-FFF2-40B4-BE49-F238E27FC236}">
                  <a16:creationId xmlns:a16="http://schemas.microsoft.com/office/drawing/2014/main" id="{EF4241FF-13C6-4341-AFDC-1F9679DC12FE}"/>
                </a:ext>
              </a:extLst>
            </p:cNvPr>
            <p:cNvCxnSpPr>
              <a:cxnSpLocks noChangeShapeType="1"/>
              <a:stCxn id="12354" idx="6"/>
              <a:endCxn id="12356" idx="2"/>
            </p:cNvCxnSpPr>
            <p:nvPr/>
          </p:nvCxnSpPr>
          <p:spPr bwMode="auto">
            <a:xfrm>
              <a:off x="3408" y="1848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8" name="AutoShape 37">
              <a:extLst>
                <a:ext uri="{FF2B5EF4-FFF2-40B4-BE49-F238E27FC236}">
                  <a16:creationId xmlns:a16="http://schemas.microsoft.com/office/drawing/2014/main" id="{D99D2A1B-9A37-4508-BB22-230F315135F3}"/>
                </a:ext>
              </a:extLst>
            </p:cNvPr>
            <p:cNvCxnSpPr>
              <a:cxnSpLocks noChangeShapeType="1"/>
              <a:stCxn id="12355" idx="5"/>
              <a:endCxn id="12356" idx="1"/>
            </p:cNvCxnSpPr>
            <p:nvPr/>
          </p:nvCxnSpPr>
          <p:spPr bwMode="auto">
            <a:xfrm>
              <a:off x="3723" y="1515"/>
              <a:ext cx="138" cy="2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9" name="AutoShape 38">
              <a:extLst>
                <a:ext uri="{FF2B5EF4-FFF2-40B4-BE49-F238E27FC236}">
                  <a16:creationId xmlns:a16="http://schemas.microsoft.com/office/drawing/2014/main" id="{25E5A87B-B457-487C-B51F-58DEC4C6C8EE}"/>
                </a:ext>
              </a:extLst>
            </p:cNvPr>
            <p:cNvCxnSpPr>
              <a:cxnSpLocks noChangeShapeType="1"/>
              <a:stCxn id="12356" idx="6"/>
              <a:endCxn id="12357" idx="3"/>
            </p:cNvCxnSpPr>
            <p:nvPr/>
          </p:nvCxnSpPr>
          <p:spPr bwMode="auto">
            <a:xfrm flipV="1">
              <a:off x="3984" y="1659"/>
              <a:ext cx="117" cy="1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70" name="Text Box 42">
              <a:extLst>
                <a:ext uri="{FF2B5EF4-FFF2-40B4-BE49-F238E27FC236}">
                  <a16:creationId xmlns:a16="http://schemas.microsoft.com/office/drawing/2014/main" id="{44B204FD-55FC-4875-8FA2-7CEAF7950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104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A</a:t>
              </a:r>
            </a:p>
          </p:txBody>
        </p:sp>
        <p:sp>
          <p:nvSpPr>
            <p:cNvPr id="12371" name="Text Box 43">
              <a:extLst>
                <a:ext uri="{FF2B5EF4-FFF2-40B4-BE49-F238E27FC236}">
                  <a16:creationId xmlns:a16="http://schemas.microsoft.com/office/drawing/2014/main" id="{AD9761D1-C809-4D09-B86C-DDB5F4271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536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B</a:t>
              </a:r>
            </a:p>
          </p:txBody>
        </p:sp>
        <p:sp>
          <p:nvSpPr>
            <p:cNvPr id="12372" name="Text Box 44">
              <a:extLst>
                <a:ext uri="{FF2B5EF4-FFF2-40B4-BE49-F238E27FC236}">
                  <a16:creationId xmlns:a16="http://schemas.microsoft.com/office/drawing/2014/main" id="{B5EF8268-1BB9-4F80-9F38-823F25DCA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344"/>
              <a:ext cx="1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C</a:t>
              </a:r>
            </a:p>
          </p:txBody>
        </p:sp>
        <p:sp>
          <p:nvSpPr>
            <p:cNvPr id="12373" name="Text Box 45">
              <a:extLst>
                <a:ext uri="{FF2B5EF4-FFF2-40B4-BE49-F238E27FC236}">
                  <a16:creationId xmlns:a16="http://schemas.microsoft.com/office/drawing/2014/main" id="{E4AFEB59-CC27-405E-8FC9-9A766D534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912"/>
              <a:ext cx="1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D</a:t>
              </a:r>
            </a:p>
          </p:txBody>
        </p:sp>
        <p:sp>
          <p:nvSpPr>
            <p:cNvPr id="12374" name="Text Box 46">
              <a:extLst>
                <a:ext uri="{FF2B5EF4-FFF2-40B4-BE49-F238E27FC236}">
                  <a16:creationId xmlns:a16="http://schemas.microsoft.com/office/drawing/2014/main" id="{5C714E89-EE7D-494D-BD18-3BED9F0C5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296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E</a:t>
              </a:r>
            </a:p>
          </p:txBody>
        </p:sp>
        <p:sp>
          <p:nvSpPr>
            <p:cNvPr id="12375" name="Text Box 47">
              <a:extLst>
                <a:ext uri="{FF2B5EF4-FFF2-40B4-BE49-F238E27FC236}">
                  <a16:creationId xmlns:a16="http://schemas.microsoft.com/office/drawing/2014/main" id="{64CF8B50-7CB7-4E75-AFB5-10C37C66A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152"/>
              <a:ext cx="1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F</a:t>
              </a:r>
            </a:p>
          </p:txBody>
        </p:sp>
        <p:sp>
          <p:nvSpPr>
            <p:cNvPr id="12376" name="Text Box 48">
              <a:extLst>
                <a:ext uri="{FF2B5EF4-FFF2-40B4-BE49-F238E27FC236}">
                  <a16:creationId xmlns:a16="http://schemas.microsoft.com/office/drawing/2014/main" id="{87E1D46D-164B-4217-9D08-C5EB16935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632"/>
              <a:ext cx="2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G</a:t>
              </a:r>
            </a:p>
          </p:txBody>
        </p:sp>
        <p:sp>
          <p:nvSpPr>
            <p:cNvPr id="12377" name="Text Box 49">
              <a:extLst>
                <a:ext uri="{FF2B5EF4-FFF2-40B4-BE49-F238E27FC236}">
                  <a16:creationId xmlns:a16="http://schemas.microsoft.com/office/drawing/2014/main" id="{91BAE2DA-55FE-4D76-A4CE-65A723161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632"/>
              <a:ext cx="1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H</a:t>
              </a:r>
            </a:p>
          </p:txBody>
        </p:sp>
        <p:sp>
          <p:nvSpPr>
            <p:cNvPr id="12378" name="Text Box 50">
              <a:extLst>
                <a:ext uri="{FF2B5EF4-FFF2-40B4-BE49-F238E27FC236}">
                  <a16:creationId xmlns:a16="http://schemas.microsoft.com/office/drawing/2014/main" id="{DFCD8058-6B40-41B0-A8F4-853D73B0C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248"/>
              <a:ext cx="1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I</a:t>
              </a:r>
            </a:p>
          </p:txBody>
        </p:sp>
        <p:sp>
          <p:nvSpPr>
            <p:cNvPr id="12379" name="Text Box 51">
              <a:extLst>
                <a:ext uri="{FF2B5EF4-FFF2-40B4-BE49-F238E27FC236}">
                  <a16:creationId xmlns:a16="http://schemas.microsoft.com/office/drawing/2014/main" id="{EC6DF188-868F-4E05-96A0-15B2EF6A2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63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J</a:t>
              </a:r>
            </a:p>
          </p:txBody>
        </p:sp>
        <p:sp>
          <p:nvSpPr>
            <p:cNvPr id="12380" name="Text Box 52">
              <a:extLst>
                <a:ext uri="{FF2B5EF4-FFF2-40B4-BE49-F238E27FC236}">
                  <a16:creationId xmlns:a16="http://schemas.microsoft.com/office/drawing/2014/main" id="{933DC5D4-381A-462C-87A4-ADD37CF17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39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K</a:t>
              </a:r>
            </a:p>
          </p:txBody>
        </p:sp>
      </p:grpSp>
      <p:graphicFrame>
        <p:nvGraphicFramePr>
          <p:cNvPr id="340864" name="Group 896">
            <a:extLst>
              <a:ext uri="{FF2B5EF4-FFF2-40B4-BE49-F238E27FC236}">
                <a16:creationId xmlns:a16="http://schemas.microsoft.com/office/drawing/2014/main" id="{0BE4F249-CA0D-4FCC-B785-CCB0FA5D250B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286000"/>
          <a:ext cx="4348163" cy="3659188"/>
        </p:xfrm>
        <a:graphic>
          <a:graphicData uri="http://schemas.openxmlformats.org/drawingml/2006/table">
            <a:tbl>
              <a:tblPr/>
              <a:tblGrid>
                <a:gridCol w="274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Task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Day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Choose items from stock by dept manager</a:t>
                      </a:r>
                      <a:endParaRPr kumimoji="0" lang="zh-TW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Choose items to be brought in by buyers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Choose &amp; price items for adv by committee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Prepare picture for sale item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Prepare description for sale item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Design adv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G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Compile mailing list to send adv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H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Print mailing labels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I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Print adv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J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Attach labels, stored adv by zip code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K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Deliver adv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40924" name="Group 956">
            <a:extLst>
              <a:ext uri="{FF2B5EF4-FFF2-40B4-BE49-F238E27FC236}">
                <a16:creationId xmlns:a16="http://schemas.microsoft.com/office/drawing/2014/main" id="{45054B52-3896-4C49-A7DB-68E3F4F9C0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800600" y="2286000"/>
          <a:ext cx="1592263" cy="3665538"/>
        </p:xfrm>
        <a:graphic>
          <a:graphicData uri="http://schemas.openxmlformats.org/drawingml/2006/table">
            <a:tbl>
              <a:tblPr/>
              <a:tblGrid>
                <a:gridCol w="1592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Preceding Tasks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None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None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A,B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D,E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G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H,I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J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0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0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編號版面配置區 1">
            <a:extLst>
              <a:ext uri="{FF2B5EF4-FFF2-40B4-BE49-F238E27FC236}">
                <a16:creationId xmlns:a16="http://schemas.microsoft.com/office/drawing/2014/main" id="{842A8003-F1B7-4940-A611-A64CF60B1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4E97098F-7285-4EE1-AAAA-150E062F71E0}" type="slidenum">
              <a:rPr lang="zh-TW" altLang="en-US" sz="1400"/>
              <a:pPr/>
              <a:t>60</a:t>
            </a:fld>
            <a:endParaRPr lang="en-US" altLang="zh-TW" sz="1400"/>
          </a:p>
        </p:txBody>
      </p:sp>
      <p:sp>
        <p:nvSpPr>
          <p:cNvPr id="55299" name="Text Box 2">
            <a:extLst>
              <a:ext uri="{FF2B5EF4-FFF2-40B4-BE49-F238E27FC236}">
                <a16:creationId xmlns:a16="http://schemas.microsoft.com/office/drawing/2014/main" id="{F42B19BE-0285-45BF-9B70-9C6FC8E8A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1" y="5622925"/>
            <a:ext cx="79564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ko-KR" altLang="en-US" sz="2000">
                <a:ea typeface="Gulim" panose="020B0600000101010101" pitchFamily="34" charset="-127"/>
              </a:rPr>
              <a:t>“</a:t>
            </a:r>
            <a:r>
              <a:rPr kumimoji="1" lang="en-US" altLang="ko-KR" sz="2000">
                <a:ea typeface="Gulim" panose="020B0600000101010101" pitchFamily="34" charset="-127"/>
              </a:rPr>
              <a:t>I can’t find an efficient algorithm, but neither can all these famous people”</a:t>
            </a:r>
          </a:p>
        </p:txBody>
      </p:sp>
      <p:pic>
        <p:nvPicPr>
          <p:cNvPr id="55300" name="Picture 3" descr="np3">
            <a:extLst>
              <a:ext uri="{FF2B5EF4-FFF2-40B4-BE49-F238E27FC236}">
                <a16:creationId xmlns:a16="http://schemas.microsoft.com/office/drawing/2014/main" id="{C3FDCA14-1C71-47F8-8632-CD4DADD1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1268413"/>
            <a:ext cx="68580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16" name="Rectangle 4">
            <a:extLst>
              <a:ext uri="{FF2B5EF4-FFF2-40B4-BE49-F238E27FC236}">
                <a16:creationId xmlns:a16="http://schemas.microsoft.com/office/drawing/2014/main" id="{CED8493E-D174-4E40-ACC9-7CE833FCF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4301"/>
            <a:ext cx="8229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/>
              <a:t>Efficient algorithms? (3)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 descr="[PHOTO]">
            <a:extLst>
              <a:ext uri="{FF2B5EF4-FFF2-40B4-BE49-F238E27FC236}">
                <a16:creationId xmlns:a16="http://schemas.microsoft.com/office/drawing/2014/main" id="{BD994123-DB63-4889-B183-FCB5D7289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28600"/>
            <a:ext cx="13938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859" name="Picture 3" descr="Richard%20Karp">
            <a:hlinkClick r:id="rId4"/>
            <a:extLst>
              <a:ext uri="{FF2B5EF4-FFF2-40B4-BE49-F238E27FC236}">
                <a16:creationId xmlns:a16="http://schemas.microsoft.com/office/drawing/2014/main" id="{879E2C4F-9B3B-429C-B24E-48FECC50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6864"/>
            <a:ext cx="1646238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860" name="Picture 4" descr="ralphe">
            <a:hlinkClick r:id="rId6"/>
            <a:extLst>
              <a:ext uri="{FF2B5EF4-FFF2-40B4-BE49-F238E27FC236}">
                <a16:creationId xmlns:a16="http://schemas.microsoft.com/office/drawing/2014/main" id="{DAC0FD07-5A5E-4825-8DCA-D2C098FC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33800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61" name="Text Box 5">
            <a:extLst>
              <a:ext uri="{FF2B5EF4-FFF2-40B4-BE49-F238E27FC236}">
                <a16:creationId xmlns:a16="http://schemas.microsoft.com/office/drawing/2014/main" id="{44FBD687-D454-4AF9-894F-1AE6522DF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1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David Johnson</a:t>
            </a:r>
          </a:p>
        </p:txBody>
      </p:sp>
      <p:sp>
        <p:nvSpPr>
          <p:cNvPr id="249862" name="Text Box 6">
            <a:extLst>
              <a:ext uri="{FF2B5EF4-FFF2-40B4-BE49-F238E27FC236}">
                <a16:creationId xmlns:a16="http://schemas.microsoft.com/office/drawing/2014/main" id="{52852700-2F85-4ACD-823A-1DD92AF92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438401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George Dantzig</a:t>
            </a:r>
          </a:p>
        </p:txBody>
      </p:sp>
      <p:pic>
        <p:nvPicPr>
          <p:cNvPr id="249863" name="Picture 7" descr="dad">
            <a:hlinkClick r:id="rId8"/>
            <a:extLst>
              <a:ext uri="{FF2B5EF4-FFF2-40B4-BE49-F238E27FC236}">
                <a16:creationId xmlns:a16="http://schemas.microsoft.com/office/drawing/2014/main" id="{7B94DBFC-0F13-4039-BF10-265087F0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85750"/>
            <a:ext cx="15541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64" name="Text Box 8">
            <a:extLst>
              <a:ext uri="{FF2B5EF4-FFF2-40B4-BE49-F238E27FC236}">
                <a16:creationId xmlns:a16="http://schemas.microsoft.com/office/drawing/2014/main" id="{F7EE0655-A6E8-4778-9A9A-6136B57E7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1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Richard Karp</a:t>
            </a:r>
          </a:p>
        </p:txBody>
      </p:sp>
      <p:sp>
        <p:nvSpPr>
          <p:cNvPr id="249865" name="Text Box 9">
            <a:extLst>
              <a:ext uri="{FF2B5EF4-FFF2-40B4-BE49-F238E27FC236}">
                <a16:creationId xmlns:a16="http://schemas.microsoft.com/office/drawing/2014/main" id="{E35476CD-8603-4709-B962-72DDB8328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761039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Michael Garey</a:t>
            </a:r>
          </a:p>
        </p:txBody>
      </p:sp>
      <p:sp>
        <p:nvSpPr>
          <p:cNvPr id="249866" name="Text Box 10">
            <a:extLst>
              <a:ext uri="{FF2B5EF4-FFF2-40B4-BE49-F238E27FC236}">
                <a16:creationId xmlns:a16="http://schemas.microsoft.com/office/drawing/2014/main" id="{E2DA4B56-B67A-49F0-A1F2-89B2CF666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761039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Ralph Gomory</a:t>
            </a:r>
          </a:p>
        </p:txBody>
      </p:sp>
      <p:pic>
        <p:nvPicPr>
          <p:cNvPr id="249867" name="Picture 11" descr="turpic">
            <a:hlinkClick r:id="rId10"/>
            <a:extLst>
              <a:ext uri="{FF2B5EF4-FFF2-40B4-BE49-F238E27FC236}">
                <a16:creationId xmlns:a16="http://schemas.microsoft.com/office/drawing/2014/main" id="{EBADE0D7-6C95-4BF9-B076-BDC89D41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5750"/>
            <a:ext cx="130333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68" name="Text Box 12">
            <a:extLst>
              <a:ext uri="{FF2B5EF4-FFF2-40B4-BE49-F238E27FC236}">
                <a16:creationId xmlns:a16="http://schemas.microsoft.com/office/drawing/2014/main" id="{4218CFB9-DC15-4AF5-A449-CE3A681F3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438401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Alan Turing</a:t>
            </a:r>
          </a:p>
        </p:txBody>
      </p:sp>
      <p:pic>
        <p:nvPicPr>
          <p:cNvPr id="249869" name="Picture 13" descr="GODEL">
            <a:hlinkClick r:id="rId12"/>
            <a:extLst>
              <a:ext uri="{FF2B5EF4-FFF2-40B4-BE49-F238E27FC236}">
                <a16:creationId xmlns:a16="http://schemas.microsoft.com/office/drawing/2014/main" id="{F349E319-E6E6-4A21-9FDC-B59A1D7C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81400"/>
            <a:ext cx="13144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70" name="Text Box 14">
            <a:extLst>
              <a:ext uri="{FF2B5EF4-FFF2-40B4-BE49-F238E27FC236}">
                <a16:creationId xmlns:a16="http://schemas.microsoft.com/office/drawing/2014/main" id="{93697665-6F1D-4562-897B-B6ACDD99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761039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Kurt G</a:t>
            </a:r>
            <a:r>
              <a:rPr lang="en-US" altLang="zh-TW">
                <a:cs typeface="Times New Roman" panose="02020603050405020304" pitchFamily="18" charset="0"/>
              </a:rPr>
              <a:t>ö</a:t>
            </a:r>
            <a:r>
              <a:rPr lang="en-US" altLang="zh-TW"/>
              <a:t>del</a:t>
            </a:r>
          </a:p>
        </p:txBody>
      </p:sp>
      <p:pic>
        <p:nvPicPr>
          <p:cNvPr id="249871" name="Picture 15" descr="von-neumann">
            <a:hlinkClick r:id="rId14"/>
            <a:extLst>
              <a:ext uri="{FF2B5EF4-FFF2-40B4-BE49-F238E27FC236}">
                <a16:creationId xmlns:a16="http://schemas.microsoft.com/office/drawing/2014/main" id="{BF436C03-14EF-4985-B03B-0CE87813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6" y="3581400"/>
            <a:ext cx="1635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72" name="Text Box 16">
            <a:extLst>
              <a:ext uri="{FF2B5EF4-FFF2-40B4-BE49-F238E27FC236}">
                <a16:creationId xmlns:a16="http://schemas.microsoft.com/office/drawing/2014/main" id="{21B53C8E-C482-4CF6-BCFD-483A4F49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761039"/>
            <a:ext cx="1447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John Von Neumann</a:t>
            </a:r>
          </a:p>
        </p:txBody>
      </p:sp>
      <p:pic>
        <p:nvPicPr>
          <p:cNvPr id="249873" name="Picture 17">
            <a:extLst>
              <a:ext uri="{FF2B5EF4-FFF2-40B4-BE49-F238E27FC236}">
                <a16:creationId xmlns:a16="http://schemas.microsoft.com/office/drawing/2014/main" id="{F19974E8-45BA-4E8E-B60B-9C1468F8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1"/>
            <a:ext cx="16002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874" name="Picture 18">
            <a:extLst>
              <a:ext uri="{FF2B5EF4-FFF2-40B4-BE49-F238E27FC236}">
                <a16:creationId xmlns:a16="http://schemas.microsoft.com/office/drawing/2014/main" id="{83CD2CB3-F9AA-4263-BBED-47CB25E2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276600"/>
            <a:ext cx="13335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9875" name="Text Box 19">
            <a:extLst>
              <a:ext uri="{FF2B5EF4-FFF2-40B4-BE49-F238E27FC236}">
                <a16:creationId xmlns:a16="http://schemas.microsoft.com/office/drawing/2014/main" id="{097139F5-2051-48FE-8DE8-9EDD2D4CA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5761039"/>
            <a:ext cx="14478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/>
              <a:t>Steven Cook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9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9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9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9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9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9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9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9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49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4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4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1" grpId="0" build="p" autoUpdateAnimBg="0"/>
      <p:bldP spid="249862" grpId="0" build="p" autoUpdateAnimBg="0"/>
      <p:bldP spid="249864" grpId="0" build="p" autoUpdateAnimBg="0"/>
      <p:bldP spid="249865" grpId="0" build="p" autoUpdateAnimBg="0"/>
      <p:bldP spid="249866" grpId="0" build="p" autoUpdateAnimBg="0"/>
      <p:bldP spid="249868" grpId="0" build="p" autoUpdateAnimBg="0"/>
      <p:bldP spid="249870" grpId="0" build="p" autoUpdateAnimBg="0"/>
      <p:bldP spid="249872" grpId="0" build="p" autoUpdateAnimBg="0"/>
      <p:bldP spid="249875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編號版面配置區 1">
            <a:extLst>
              <a:ext uri="{FF2B5EF4-FFF2-40B4-BE49-F238E27FC236}">
                <a16:creationId xmlns:a16="http://schemas.microsoft.com/office/drawing/2014/main" id="{7E07A363-7484-4D6A-8D61-46FAF4268F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814A730A-A352-4514-8E63-2D8C8003629E}" type="slidenum">
              <a:rPr lang="zh-TW" altLang="en-US" sz="1400"/>
              <a:pPr/>
              <a:t>62</a:t>
            </a:fld>
            <a:endParaRPr lang="en-US" altLang="zh-TW" sz="1400"/>
          </a:p>
        </p:txBody>
      </p:sp>
      <p:sp>
        <p:nvSpPr>
          <p:cNvPr id="57347" name="Text Box 2">
            <a:extLst>
              <a:ext uri="{FF2B5EF4-FFF2-40B4-BE49-F238E27FC236}">
                <a16:creationId xmlns:a16="http://schemas.microsoft.com/office/drawing/2014/main" id="{82D7BABE-3EF8-48DF-9A2B-324EDF91C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1"/>
            <a:ext cx="4489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/>
            <a:r>
              <a:rPr kumimoji="1" lang="ko-KR" altLang="en-US" sz="2000">
                <a:ea typeface="Gulim" panose="020B0600000101010101" pitchFamily="34" charset="-127"/>
              </a:rPr>
              <a:t>“</a:t>
            </a:r>
            <a:r>
              <a:rPr kumimoji="1" lang="en-US" altLang="ko-KR" sz="2000">
                <a:ea typeface="Gulim" panose="020B0600000101010101" pitchFamily="34" charset="-127"/>
              </a:rPr>
              <a:t>Anyway, we have to solve this problem. </a:t>
            </a:r>
          </a:p>
          <a:p>
            <a:pPr eaLnBrk="1" latinLnBrk="1" hangingPunct="1"/>
            <a:r>
              <a:rPr kumimoji="1" lang="en-US" altLang="ko-KR" sz="2000">
                <a:ea typeface="Gulim" panose="020B0600000101010101" pitchFamily="34" charset="-127"/>
              </a:rPr>
              <a:t>   Can we satisfy with a good solution ?   “</a:t>
            </a:r>
          </a:p>
        </p:txBody>
      </p:sp>
      <p:pic>
        <p:nvPicPr>
          <p:cNvPr id="57348" name="Picture 3" descr="np4">
            <a:extLst>
              <a:ext uri="{FF2B5EF4-FFF2-40B4-BE49-F238E27FC236}">
                <a16:creationId xmlns:a16="http://schemas.microsoft.com/office/drawing/2014/main" id="{5EC4151F-5EAA-420A-806D-E0713154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4" y="1268414"/>
            <a:ext cx="50006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0" name="Rectangle 4">
            <a:extLst>
              <a:ext uri="{FF2B5EF4-FFF2-40B4-BE49-F238E27FC236}">
                <a16:creationId xmlns:a16="http://schemas.microsoft.com/office/drawing/2014/main" id="{A79FA01D-F210-4AA4-8AC5-BFA64632C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4301"/>
            <a:ext cx="8229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1pPr>
            <a:lvl2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2pPr>
            <a:lvl3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3pPr>
            <a:lvl4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4pPr>
            <a:lvl5pPr algn="ctr"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/>
              <a:t>Efficient algorithms? (4)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208089" y="1125538"/>
            <a:ext cx="7572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7200">
                <a:solidFill>
                  <a:srgbClr val="014F0E"/>
                </a:solidFill>
                <a:ea typeface="新細明體" panose="02020500000000000000" pitchFamily="18" charset="-120"/>
              </a:rPr>
              <a:t>Q &amp; A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7200">
                <a:solidFill>
                  <a:srgbClr val="014F0E"/>
                </a:solidFill>
                <a:ea typeface="新細明體" panose="02020500000000000000" pitchFamily="18" charset="-120"/>
              </a:rPr>
              <a:t>Thanks!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92560" y="3334340"/>
            <a:ext cx="833593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¥"/>
              <a:defRPr kumimoji="1" sz="28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rgbClr val="01450C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£"/>
              <a:defRPr kumimoji="1" sz="2200">
                <a:solidFill>
                  <a:srgbClr val="0D20AB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4992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w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TW" sz="3200" dirty="0">
              <a:solidFill>
                <a:srgbClr val="014F0E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3200" dirty="0">
                <a:solidFill>
                  <a:srgbClr val="0000FF"/>
                </a:solidFill>
                <a:ea typeface="新細明體" panose="02020500000000000000" pitchFamily="18" charset="-120"/>
              </a:rPr>
              <a:t>I-Lin Wang (</a:t>
            </a:r>
            <a:r>
              <a:rPr kumimoji="0" lang="zh-TW" altLang="en-US" sz="3200" dirty="0">
                <a:solidFill>
                  <a:srgbClr val="0000FF"/>
                </a:solidFill>
              </a:rPr>
              <a:t>王逸琳</a:t>
            </a:r>
            <a:r>
              <a:rPr kumimoji="0" lang="en-US" altLang="zh-TW" sz="3200" dirty="0">
                <a:solidFill>
                  <a:srgbClr val="0000FF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3200" dirty="0">
                <a:ea typeface="新細明體" panose="02020500000000000000" pitchFamily="18" charset="-120"/>
              </a:rPr>
              <a:t>Professor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3200" dirty="0" err="1">
                <a:ea typeface="新細明體" panose="02020500000000000000" pitchFamily="18" charset="-120"/>
              </a:rPr>
              <a:t>Dept</a:t>
            </a:r>
            <a:r>
              <a:rPr kumimoji="0" lang="en-US" altLang="zh-TW" sz="3200" dirty="0">
                <a:ea typeface="新細明體" panose="02020500000000000000" pitchFamily="18" charset="-120"/>
              </a:rPr>
              <a:t> of Industrial &amp; Information Management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3200" dirty="0">
                <a:ea typeface="新細明體" panose="02020500000000000000" pitchFamily="18" charset="-120"/>
              </a:rPr>
              <a:t>National Cheng Kung University</a:t>
            </a:r>
            <a:br>
              <a:rPr kumimoji="0" lang="en-US" altLang="zh-TW" sz="3200" dirty="0">
                <a:ea typeface="新細明體" panose="02020500000000000000" pitchFamily="18" charset="-120"/>
              </a:rPr>
            </a:br>
            <a:r>
              <a:rPr kumimoji="0" lang="en-US" altLang="zh-TW" sz="3200" dirty="0">
                <a:ea typeface="新細明體" panose="02020500000000000000" pitchFamily="18" charset="-120"/>
              </a:rPr>
              <a:t>http://ilin.iim.ncku.edu.tw/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7EBE9BB4-5135-42F4-9424-B4E59B474A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67ACCCD-B0A5-4A51-B906-6F3A6AC4164D}" type="slidenum">
              <a:rPr lang="zh-TW" altLang="en-US" sz="1400" smtClean="0">
                <a:latin typeface="Times New Roman" panose="02020603050405020304" pitchFamily="18" charset="0"/>
              </a:rPr>
              <a:pPr/>
              <a:t>7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14339" name="Rectangle 1026">
            <a:extLst>
              <a:ext uri="{FF2B5EF4-FFF2-40B4-BE49-F238E27FC236}">
                <a16:creationId xmlns:a16="http://schemas.microsoft.com/office/drawing/2014/main" id="{1665706F-F655-4F8B-878B-13370328C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8166100" cy="685800"/>
          </a:xfrm>
        </p:spPr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The Time to Complete a Project-2</a:t>
            </a:r>
          </a:p>
        </p:txBody>
      </p:sp>
      <p:grpSp>
        <p:nvGrpSpPr>
          <p:cNvPr id="14340" name="Group 1029">
            <a:extLst>
              <a:ext uri="{FF2B5EF4-FFF2-40B4-BE49-F238E27FC236}">
                <a16:creationId xmlns:a16="http://schemas.microsoft.com/office/drawing/2014/main" id="{F6288025-BB20-41B5-AA90-627BC26DFA8E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838200"/>
            <a:ext cx="3581400" cy="1600200"/>
            <a:chOff x="1968" y="912"/>
            <a:chExt cx="2256" cy="1008"/>
          </a:xfrm>
        </p:grpSpPr>
        <p:sp>
          <p:nvSpPr>
            <p:cNvPr id="14530" name="AutoShape 1030">
              <a:extLst>
                <a:ext uri="{FF2B5EF4-FFF2-40B4-BE49-F238E27FC236}">
                  <a16:creationId xmlns:a16="http://schemas.microsoft.com/office/drawing/2014/main" id="{85C6915F-CBBE-4B16-8DAF-4B559817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248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4531" name="AutoShape 1031">
              <a:extLst>
                <a:ext uri="{FF2B5EF4-FFF2-40B4-BE49-F238E27FC236}">
                  <a16:creationId xmlns:a16="http://schemas.microsoft.com/office/drawing/2014/main" id="{BBA21AA9-E39C-4265-8313-3F55E329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68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4532" name="AutoShape 1032">
              <a:extLst>
                <a:ext uri="{FF2B5EF4-FFF2-40B4-BE49-F238E27FC236}">
                  <a16:creationId xmlns:a16="http://schemas.microsoft.com/office/drawing/2014/main" id="{1BD908D7-540C-4256-89DF-3D1647C82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05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4</a:t>
              </a:r>
            </a:p>
          </p:txBody>
        </p:sp>
        <p:sp>
          <p:nvSpPr>
            <p:cNvPr id="14533" name="AutoShape 1033">
              <a:extLst>
                <a:ext uri="{FF2B5EF4-FFF2-40B4-BE49-F238E27FC236}">
                  <a16:creationId xmlns:a16="http://schemas.microsoft.com/office/drawing/2014/main" id="{9686C9EE-6F4A-4EEF-83CB-FB3C61B51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488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4534" name="AutoShape 1034">
              <a:extLst>
                <a:ext uri="{FF2B5EF4-FFF2-40B4-BE49-F238E27FC236}">
                  <a16:creationId xmlns:a16="http://schemas.microsoft.com/office/drawing/2014/main" id="{0B440780-887E-4A8A-B535-5E2D230E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44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4535" name="AutoShape 1035">
              <a:extLst>
                <a:ext uri="{FF2B5EF4-FFF2-40B4-BE49-F238E27FC236}">
                  <a16:creationId xmlns:a16="http://schemas.microsoft.com/office/drawing/2014/main" id="{0CA86FED-8163-4897-9750-26AE8B9FE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4536" name="AutoShape 1036">
              <a:extLst>
                <a:ext uri="{FF2B5EF4-FFF2-40B4-BE49-F238E27FC236}">
                  <a16:creationId xmlns:a16="http://schemas.microsoft.com/office/drawing/2014/main" id="{AD6B1D1C-47F0-4B10-9741-A2CE6661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7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4537" name="AutoShape 1037">
              <a:extLst>
                <a:ext uri="{FF2B5EF4-FFF2-40B4-BE49-F238E27FC236}">
                  <a16:creationId xmlns:a16="http://schemas.microsoft.com/office/drawing/2014/main" id="{676895CA-2762-40F4-824C-507483FAB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1</a:t>
              </a:r>
            </a:p>
          </p:txBody>
        </p:sp>
        <p:sp>
          <p:nvSpPr>
            <p:cNvPr id="14538" name="AutoShape 1038">
              <a:extLst>
                <a:ext uri="{FF2B5EF4-FFF2-40B4-BE49-F238E27FC236}">
                  <a16:creationId xmlns:a16="http://schemas.microsoft.com/office/drawing/2014/main" id="{FA894D37-EE7E-4082-9D8A-48546B4B8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392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5</a:t>
              </a:r>
            </a:p>
          </p:txBody>
        </p:sp>
        <p:sp>
          <p:nvSpPr>
            <p:cNvPr id="14539" name="AutoShape 1039">
              <a:extLst>
                <a:ext uri="{FF2B5EF4-FFF2-40B4-BE49-F238E27FC236}">
                  <a16:creationId xmlns:a16="http://schemas.microsoft.com/office/drawing/2014/main" id="{C23A6C20-11BD-4E2A-9250-11893D94B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7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4540" name="AutoShape 1040">
              <a:extLst>
                <a:ext uri="{FF2B5EF4-FFF2-40B4-BE49-F238E27FC236}">
                  <a16:creationId xmlns:a16="http://schemas.microsoft.com/office/drawing/2014/main" id="{60BB721C-F3F8-4EF3-B69F-E0500F899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53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10</a:t>
              </a:r>
            </a:p>
          </p:txBody>
        </p:sp>
        <p:cxnSp>
          <p:nvCxnSpPr>
            <p:cNvPr id="14541" name="AutoShape 1041">
              <a:extLst>
                <a:ext uri="{FF2B5EF4-FFF2-40B4-BE49-F238E27FC236}">
                  <a16:creationId xmlns:a16="http://schemas.microsoft.com/office/drawing/2014/main" id="{BA47B015-0C8E-42E1-B39B-F1FE24EDDED7}"/>
                </a:ext>
              </a:extLst>
            </p:cNvPr>
            <p:cNvCxnSpPr>
              <a:cxnSpLocks noChangeShapeType="1"/>
              <a:stCxn id="14530" idx="5"/>
              <a:endCxn id="14533" idx="1"/>
            </p:cNvCxnSpPr>
            <p:nvPr/>
          </p:nvCxnSpPr>
          <p:spPr bwMode="auto">
            <a:xfrm>
              <a:off x="2139" y="1371"/>
              <a:ext cx="234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2" name="AutoShape 1042">
              <a:extLst>
                <a:ext uri="{FF2B5EF4-FFF2-40B4-BE49-F238E27FC236}">
                  <a16:creationId xmlns:a16="http://schemas.microsoft.com/office/drawing/2014/main" id="{D3D12449-BA9F-436B-9C49-02DFB32B6F44}"/>
                </a:ext>
              </a:extLst>
            </p:cNvPr>
            <p:cNvCxnSpPr>
              <a:cxnSpLocks noChangeShapeType="1"/>
              <a:stCxn id="14531" idx="6"/>
              <a:endCxn id="14533" idx="3"/>
            </p:cNvCxnSpPr>
            <p:nvPr/>
          </p:nvCxnSpPr>
          <p:spPr bwMode="auto">
            <a:xfrm flipV="1">
              <a:off x="2160" y="1611"/>
              <a:ext cx="213" cy="1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3" name="AutoShape 1043">
              <a:extLst>
                <a:ext uri="{FF2B5EF4-FFF2-40B4-BE49-F238E27FC236}">
                  <a16:creationId xmlns:a16="http://schemas.microsoft.com/office/drawing/2014/main" id="{169F3FB7-50AA-4BC4-915D-C0D382FCAFD1}"/>
                </a:ext>
              </a:extLst>
            </p:cNvPr>
            <p:cNvCxnSpPr>
              <a:cxnSpLocks noChangeShapeType="1"/>
              <a:stCxn id="14533" idx="7"/>
              <a:endCxn id="14532" idx="3"/>
            </p:cNvCxnSpPr>
            <p:nvPr/>
          </p:nvCxnSpPr>
          <p:spPr bwMode="auto">
            <a:xfrm flipV="1">
              <a:off x="2475" y="1179"/>
              <a:ext cx="282" cy="3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4" name="AutoShape 1044">
              <a:extLst>
                <a:ext uri="{FF2B5EF4-FFF2-40B4-BE49-F238E27FC236}">
                  <a16:creationId xmlns:a16="http://schemas.microsoft.com/office/drawing/2014/main" id="{CE4688C1-C5AC-45E9-9883-9705EE9AEF0E}"/>
                </a:ext>
              </a:extLst>
            </p:cNvPr>
            <p:cNvCxnSpPr>
              <a:cxnSpLocks noChangeShapeType="1"/>
              <a:stCxn id="14533" idx="6"/>
              <a:endCxn id="14534" idx="2"/>
            </p:cNvCxnSpPr>
            <p:nvPr/>
          </p:nvCxnSpPr>
          <p:spPr bwMode="auto">
            <a:xfrm flipV="1">
              <a:off x="2496" y="1512"/>
              <a:ext cx="288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5" name="AutoShape 1045">
              <a:extLst>
                <a:ext uri="{FF2B5EF4-FFF2-40B4-BE49-F238E27FC236}">
                  <a16:creationId xmlns:a16="http://schemas.microsoft.com/office/drawing/2014/main" id="{853AD4BB-385F-4A8A-B382-633640F1189D}"/>
                </a:ext>
              </a:extLst>
            </p:cNvPr>
            <p:cNvCxnSpPr>
              <a:cxnSpLocks noChangeShapeType="1"/>
              <a:stCxn id="14533" idx="5"/>
              <a:endCxn id="14536" idx="2"/>
            </p:cNvCxnSpPr>
            <p:nvPr/>
          </p:nvCxnSpPr>
          <p:spPr bwMode="auto">
            <a:xfrm>
              <a:off x="2475" y="1611"/>
              <a:ext cx="309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6" name="AutoShape 1046">
              <a:extLst>
                <a:ext uri="{FF2B5EF4-FFF2-40B4-BE49-F238E27FC236}">
                  <a16:creationId xmlns:a16="http://schemas.microsoft.com/office/drawing/2014/main" id="{99E81DC2-87D7-4FFF-A9CC-37F11C901A70}"/>
                </a:ext>
              </a:extLst>
            </p:cNvPr>
            <p:cNvCxnSpPr>
              <a:cxnSpLocks noChangeShapeType="1"/>
              <a:stCxn id="14532" idx="6"/>
              <a:endCxn id="14535" idx="1"/>
            </p:cNvCxnSpPr>
            <p:nvPr/>
          </p:nvCxnSpPr>
          <p:spPr bwMode="auto">
            <a:xfrm>
              <a:off x="2880" y="1128"/>
              <a:ext cx="309" cy="1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7" name="AutoShape 1047">
              <a:extLst>
                <a:ext uri="{FF2B5EF4-FFF2-40B4-BE49-F238E27FC236}">
                  <a16:creationId xmlns:a16="http://schemas.microsoft.com/office/drawing/2014/main" id="{30B74E6C-0229-4227-B36D-9EC8EFB1BDF0}"/>
                </a:ext>
              </a:extLst>
            </p:cNvPr>
            <p:cNvCxnSpPr>
              <a:cxnSpLocks noChangeShapeType="1"/>
              <a:stCxn id="14534" idx="6"/>
              <a:endCxn id="14535" idx="2"/>
            </p:cNvCxnSpPr>
            <p:nvPr/>
          </p:nvCxnSpPr>
          <p:spPr bwMode="auto">
            <a:xfrm flipV="1">
              <a:off x="2928" y="1368"/>
              <a:ext cx="240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8" name="AutoShape 1048">
              <a:extLst>
                <a:ext uri="{FF2B5EF4-FFF2-40B4-BE49-F238E27FC236}">
                  <a16:creationId xmlns:a16="http://schemas.microsoft.com/office/drawing/2014/main" id="{266D4437-66AB-4938-AB03-8CA2793019A8}"/>
                </a:ext>
              </a:extLst>
            </p:cNvPr>
            <p:cNvCxnSpPr>
              <a:cxnSpLocks noChangeShapeType="1"/>
              <a:stCxn id="14536" idx="6"/>
              <a:endCxn id="14537" idx="2"/>
            </p:cNvCxnSpPr>
            <p:nvPr/>
          </p:nvCxnSpPr>
          <p:spPr bwMode="auto">
            <a:xfrm>
              <a:off x="2928" y="1848"/>
              <a:ext cx="3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49" name="AutoShape 1049">
              <a:extLst>
                <a:ext uri="{FF2B5EF4-FFF2-40B4-BE49-F238E27FC236}">
                  <a16:creationId xmlns:a16="http://schemas.microsoft.com/office/drawing/2014/main" id="{0E5C9B0C-6433-44B5-BB2A-999D9E162D37}"/>
                </a:ext>
              </a:extLst>
            </p:cNvPr>
            <p:cNvCxnSpPr>
              <a:cxnSpLocks noChangeShapeType="1"/>
              <a:stCxn id="14535" idx="6"/>
              <a:endCxn id="14538" idx="2"/>
            </p:cNvCxnSpPr>
            <p:nvPr/>
          </p:nvCxnSpPr>
          <p:spPr bwMode="auto">
            <a:xfrm>
              <a:off x="3312" y="1368"/>
              <a:ext cx="288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50" name="AutoShape 1050">
              <a:extLst>
                <a:ext uri="{FF2B5EF4-FFF2-40B4-BE49-F238E27FC236}">
                  <a16:creationId xmlns:a16="http://schemas.microsoft.com/office/drawing/2014/main" id="{6C45C405-00BE-46CD-B6D8-1C8336AF74F4}"/>
                </a:ext>
              </a:extLst>
            </p:cNvPr>
            <p:cNvCxnSpPr>
              <a:cxnSpLocks noChangeShapeType="1"/>
              <a:stCxn id="14537" idx="6"/>
              <a:endCxn id="14539" idx="2"/>
            </p:cNvCxnSpPr>
            <p:nvPr/>
          </p:nvCxnSpPr>
          <p:spPr bwMode="auto">
            <a:xfrm>
              <a:off x="3408" y="1848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51" name="AutoShape 1051">
              <a:extLst>
                <a:ext uri="{FF2B5EF4-FFF2-40B4-BE49-F238E27FC236}">
                  <a16:creationId xmlns:a16="http://schemas.microsoft.com/office/drawing/2014/main" id="{1EA70FDC-B37A-45F1-9A70-5475B3211796}"/>
                </a:ext>
              </a:extLst>
            </p:cNvPr>
            <p:cNvCxnSpPr>
              <a:cxnSpLocks noChangeShapeType="1"/>
              <a:stCxn id="14538" idx="5"/>
              <a:endCxn id="14539" idx="1"/>
            </p:cNvCxnSpPr>
            <p:nvPr/>
          </p:nvCxnSpPr>
          <p:spPr bwMode="auto">
            <a:xfrm>
              <a:off x="3723" y="1515"/>
              <a:ext cx="138" cy="2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52" name="AutoShape 1052">
              <a:extLst>
                <a:ext uri="{FF2B5EF4-FFF2-40B4-BE49-F238E27FC236}">
                  <a16:creationId xmlns:a16="http://schemas.microsoft.com/office/drawing/2014/main" id="{0FC1776E-E9AC-4B8E-9EB6-1B0244F1B403}"/>
                </a:ext>
              </a:extLst>
            </p:cNvPr>
            <p:cNvCxnSpPr>
              <a:cxnSpLocks noChangeShapeType="1"/>
              <a:stCxn id="14539" idx="6"/>
              <a:endCxn id="14540" idx="3"/>
            </p:cNvCxnSpPr>
            <p:nvPr/>
          </p:nvCxnSpPr>
          <p:spPr bwMode="auto">
            <a:xfrm flipV="1">
              <a:off x="3984" y="1659"/>
              <a:ext cx="117" cy="1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553" name="Text Box 1053">
              <a:extLst>
                <a:ext uri="{FF2B5EF4-FFF2-40B4-BE49-F238E27FC236}">
                  <a16:creationId xmlns:a16="http://schemas.microsoft.com/office/drawing/2014/main" id="{F2EC151C-4E3F-4ABF-89C6-844E5E93E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104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A</a:t>
              </a:r>
              <a:r>
                <a:rPr kumimoji="0" lang="en-US" altLang="zh-TW" sz="14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4554" name="Text Box 1054">
              <a:extLst>
                <a:ext uri="{FF2B5EF4-FFF2-40B4-BE49-F238E27FC236}">
                  <a16:creationId xmlns:a16="http://schemas.microsoft.com/office/drawing/2014/main" id="{539918EF-127E-4756-8B0C-0EFE1A7B8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536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B</a:t>
              </a:r>
              <a:r>
                <a:rPr kumimoji="0" lang="en-US" altLang="zh-TW" sz="14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4555" name="Text Box 1055">
              <a:extLst>
                <a:ext uri="{FF2B5EF4-FFF2-40B4-BE49-F238E27FC236}">
                  <a16:creationId xmlns:a16="http://schemas.microsoft.com/office/drawing/2014/main" id="{C7C5A59E-ED97-4E63-A5FD-657DD585C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344"/>
              <a:ext cx="1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C</a:t>
              </a:r>
            </a:p>
          </p:txBody>
        </p:sp>
        <p:sp>
          <p:nvSpPr>
            <p:cNvPr id="14556" name="Text Box 1056">
              <a:extLst>
                <a:ext uri="{FF2B5EF4-FFF2-40B4-BE49-F238E27FC236}">
                  <a16:creationId xmlns:a16="http://schemas.microsoft.com/office/drawing/2014/main" id="{4A2A97B4-D20E-43F7-9B63-B2257F91A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912"/>
              <a:ext cx="1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D</a:t>
              </a:r>
            </a:p>
          </p:txBody>
        </p:sp>
        <p:sp>
          <p:nvSpPr>
            <p:cNvPr id="14557" name="Text Box 1057">
              <a:extLst>
                <a:ext uri="{FF2B5EF4-FFF2-40B4-BE49-F238E27FC236}">
                  <a16:creationId xmlns:a16="http://schemas.microsoft.com/office/drawing/2014/main" id="{4A504F76-8391-46FC-A736-AAFD32E6B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296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E</a:t>
              </a:r>
            </a:p>
          </p:txBody>
        </p:sp>
        <p:sp>
          <p:nvSpPr>
            <p:cNvPr id="14558" name="Text Box 1058">
              <a:extLst>
                <a:ext uri="{FF2B5EF4-FFF2-40B4-BE49-F238E27FC236}">
                  <a16:creationId xmlns:a16="http://schemas.microsoft.com/office/drawing/2014/main" id="{610FB2C5-F108-4E4C-BC17-262339D46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152"/>
              <a:ext cx="1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F</a:t>
              </a:r>
            </a:p>
          </p:txBody>
        </p:sp>
        <p:sp>
          <p:nvSpPr>
            <p:cNvPr id="14559" name="Text Box 1059">
              <a:extLst>
                <a:ext uri="{FF2B5EF4-FFF2-40B4-BE49-F238E27FC236}">
                  <a16:creationId xmlns:a16="http://schemas.microsoft.com/office/drawing/2014/main" id="{96605D61-44E4-4D86-846F-9E0796883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632"/>
              <a:ext cx="2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G</a:t>
              </a:r>
            </a:p>
          </p:txBody>
        </p:sp>
        <p:sp>
          <p:nvSpPr>
            <p:cNvPr id="14560" name="Text Box 1060">
              <a:extLst>
                <a:ext uri="{FF2B5EF4-FFF2-40B4-BE49-F238E27FC236}">
                  <a16:creationId xmlns:a16="http://schemas.microsoft.com/office/drawing/2014/main" id="{F65A08C3-6F8E-46D7-A2F8-79C0D298B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632"/>
              <a:ext cx="1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H</a:t>
              </a:r>
            </a:p>
          </p:txBody>
        </p:sp>
        <p:sp>
          <p:nvSpPr>
            <p:cNvPr id="14561" name="Text Box 1061">
              <a:extLst>
                <a:ext uri="{FF2B5EF4-FFF2-40B4-BE49-F238E27FC236}">
                  <a16:creationId xmlns:a16="http://schemas.microsoft.com/office/drawing/2014/main" id="{7592D192-11A8-4A71-91C8-F120327020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248"/>
              <a:ext cx="1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I</a:t>
              </a:r>
            </a:p>
          </p:txBody>
        </p:sp>
        <p:sp>
          <p:nvSpPr>
            <p:cNvPr id="14562" name="Text Box 1062">
              <a:extLst>
                <a:ext uri="{FF2B5EF4-FFF2-40B4-BE49-F238E27FC236}">
                  <a16:creationId xmlns:a16="http://schemas.microsoft.com/office/drawing/2014/main" id="{DEA2012C-93BD-4775-A7EC-50CF46CA3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632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J</a:t>
              </a:r>
            </a:p>
          </p:txBody>
        </p:sp>
        <p:sp>
          <p:nvSpPr>
            <p:cNvPr id="14563" name="Text Box 1063">
              <a:extLst>
                <a:ext uri="{FF2B5EF4-FFF2-40B4-BE49-F238E27FC236}">
                  <a16:creationId xmlns:a16="http://schemas.microsoft.com/office/drawing/2014/main" id="{11475656-C0B1-40D2-B28F-0565BDB77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392"/>
              <a:ext cx="1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K</a:t>
              </a:r>
            </a:p>
          </p:txBody>
        </p:sp>
      </p:grpSp>
      <p:grpSp>
        <p:nvGrpSpPr>
          <p:cNvPr id="343347" name="Group 1331">
            <a:extLst>
              <a:ext uri="{FF2B5EF4-FFF2-40B4-BE49-F238E27FC236}">
                <a16:creationId xmlns:a16="http://schemas.microsoft.com/office/drawing/2014/main" id="{C8C9357D-CF7B-4F31-81C3-CC8399BE8ACE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362200"/>
            <a:ext cx="4873625" cy="1828800"/>
            <a:chOff x="192" y="1488"/>
            <a:chExt cx="3070" cy="1152"/>
          </a:xfrm>
        </p:grpSpPr>
        <p:grpSp>
          <p:nvGrpSpPr>
            <p:cNvPr id="14494" name="Group 1182">
              <a:extLst>
                <a:ext uri="{FF2B5EF4-FFF2-40B4-BE49-F238E27FC236}">
                  <a16:creationId xmlns:a16="http://schemas.microsoft.com/office/drawing/2014/main" id="{C7B6A5A6-373A-43CB-A441-3457C92933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632"/>
              <a:ext cx="2256" cy="1008"/>
              <a:chOff x="3696" y="2496"/>
              <a:chExt cx="2256" cy="1008"/>
            </a:xfrm>
          </p:grpSpPr>
          <p:sp>
            <p:nvSpPr>
              <p:cNvPr id="14496" name="AutoShape 1183">
                <a:extLst>
                  <a:ext uri="{FF2B5EF4-FFF2-40B4-BE49-F238E27FC236}">
                    <a16:creationId xmlns:a16="http://schemas.microsoft.com/office/drawing/2014/main" id="{93F42333-74B5-4FC9-8F5B-092258811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97" name="AutoShape 1184">
                <a:extLst>
                  <a:ext uri="{FF2B5EF4-FFF2-40B4-BE49-F238E27FC236}">
                    <a16:creationId xmlns:a16="http://schemas.microsoft.com/office/drawing/2014/main" id="{528A4AB0-EB6A-4113-8BFD-6A41E9E7F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26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98" name="AutoShape 1185">
                <a:extLst>
                  <a:ext uri="{FF2B5EF4-FFF2-40B4-BE49-F238E27FC236}">
                    <a16:creationId xmlns:a16="http://schemas.microsoft.com/office/drawing/2014/main" id="{8DB7F222-956A-4120-9AD3-2D605C93A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64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4</a:t>
                </a:r>
              </a:p>
            </p:txBody>
          </p:sp>
          <p:sp>
            <p:nvSpPr>
              <p:cNvPr id="14499" name="AutoShape 1186">
                <a:extLst>
                  <a:ext uri="{FF2B5EF4-FFF2-40B4-BE49-F238E27FC236}">
                    <a16:creationId xmlns:a16="http://schemas.microsoft.com/office/drawing/2014/main" id="{15B1C34C-D16F-4F61-AD98-F1EEBABBB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07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500" name="AutoShape 1187">
                <a:extLst>
                  <a:ext uri="{FF2B5EF4-FFF2-40B4-BE49-F238E27FC236}">
                    <a16:creationId xmlns:a16="http://schemas.microsoft.com/office/drawing/2014/main" id="{325C741E-FDA1-4472-98E1-0B85E7872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501" name="AutoShape 1188">
                <a:extLst>
                  <a:ext uri="{FF2B5EF4-FFF2-40B4-BE49-F238E27FC236}">
                    <a16:creationId xmlns:a16="http://schemas.microsoft.com/office/drawing/2014/main" id="{C794F340-768F-4E59-9BDE-31E17E157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88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502" name="AutoShape 1189">
                <a:extLst>
                  <a:ext uri="{FF2B5EF4-FFF2-40B4-BE49-F238E27FC236}">
                    <a16:creationId xmlns:a16="http://schemas.microsoft.com/office/drawing/2014/main" id="{FB9AB9A6-CD44-4FB2-8A2D-D4EB968B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503" name="AutoShape 1190">
                <a:extLst>
                  <a:ext uri="{FF2B5EF4-FFF2-40B4-BE49-F238E27FC236}">
                    <a16:creationId xmlns:a16="http://schemas.microsoft.com/office/drawing/2014/main" id="{DF936D32-A252-419E-8039-3C669EF07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</a:t>
                </a:r>
              </a:p>
            </p:txBody>
          </p:sp>
          <p:sp>
            <p:nvSpPr>
              <p:cNvPr id="14504" name="AutoShape 1191">
                <a:extLst>
                  <a:ext uri="{FF2B5EF4-FFF2-40B4-BE49-F238E27FC236}">
                    <a16:creationId xmlns:a16="http://schemas.microsoft.com/office/drawing/2014/main" id="{EDFF1A4D-E830-487D-93A8-911468837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8" y="2976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5</a:t>
                </a:r>
              </a:p>
            </p:txBody>
          </p:sp>
          <p:sp>
            <p:nvSpPr>
              <p:cNvPr id="14505" name="AutoShape 1192">
                <a:extLst>
                  <a:ext uri="{FF2B5EF4-FFF2-40B4-BE49-F238E27FC236}">
                    <a16:creationId xmlns:a16="http://schemas.microsoft.com/office/drawing/2014/main" id="{51C0F6BF-DE6A-46EC-A2C8-24A47E489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506" name="AutoShape 1193">
                <a:extLst>
                  <a:ext uri="{FF2B5EF4-FFF2-40B4-BE49-F238E27FC236}">
                    <a16:creationId xmlns:a16="http://schemas.microsoft.com/office/drawing/2014/main" id="{F2F1E98A-32B7-43DF-8F54-94E80974B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8" y="312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10</a:t>
                </a:r>
              </a:p>
            </p:txBody>
          </p:sp>
          <p:cxnSp>
            <p:nvCxnSpPr>
              <p:cNvPr id="14507" name="AutoShape 1194">
                <a:extLst>
                  <a:ext uri="{FF2B5EF4-FFF2-40B4-BE49-F238E27FC236}">
                    <a16:creationId xmlns:a16="http://schemas.microsoft.com/office/drawing/2014/main" id="{B8B9549F-457C-4BE6-990A-A73ABDE39499}"/>
                  </a:ext>
                </a:extLst>
              </p:cNvPr>
              <p:cNvCxnSpPr>
                <a:cxnSpLocks noChangeShapeType="1"/>
                <a:stCxn id="14496" idx="5"/>
                <a:endCxn id="14499" idx="1"/>
              </p:cNvCxnSpPr>
              <p:nvPr/>
            </p:nvCxnSpPr>
            <p:spPr bwMode="auto">
              <a:xfrm>
                <a:off x="3867" y="2955"/>
                <a:ext cx="234" cy="13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08" name="AutoShape 1195">
                <a:extLst>
                  <a:ext uri="{FF2B5EF4-FFF2-40B4-BE49-F238E27FC236}">
                    <a16:creationId xmlns:a16="http://schemas.microsoft.com/office/drawing/2014/main" id="{F1EE6B54-DB8C-4096-BD25-17402046D17E}"/>
                  </a:ext>
                </a:extLst>
              </p:cNvPr>
              <p:cNvCxnSpPr>
                <a:cxnSpLocks noChangeShapeType="1"/>
                <a:stCxn id="14497" idx="6"/>
                <a:endCxn id="14499" idx="3"/>
              </p:cNvCxnSpPr>
              <p:nvPr/>
            </p:nvCxnSpPr>
            <p:spPr bwMode="auto">
              <a:xfrm flipV="1">
                <a:off x="3888" y="3195"/>
                <a:ext cx="213" cy="14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09" name="AutoShape 1196">
                <a:extLst>
                  <a:ext uri="{FF2B5EF4-FFF2-40B4-BE49-F238E27FC236}">
                    <a16:creationId xmlns:a16="http://schemas.microsoft.com/office/drawing/2014/main" id="{E7AB086D-4884-4A40-93DB-ADEA32CA2E1A}"/>
                  </a:ext>
                </a:extLst>
              </p:cNvPr>
              <p:cNvCxnSpPr>
                <a:cxnSpLocks noChangeShapeType="1"/>
                <a:stCxn id="14499" idx="7"/>
                <a:endCxn id="14498" idx="3"/>
              </p:cNvCxnSpPr>
              <p:nvPr/>
            </p:nvCxnSpPr>
            <p:spPr bwMode="auto">
              <a:xfrm flipV="1">
                <a:off x="4203" y="2763"/>
                <a:ext cx="282" cy="33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0" name="AutoShape 1197">
                <a:extLst>
                  <a:ext uri="{FF2B5EF4-FFF2-40B4-BE49-F238E27FC236}">
                    <a16:creationId xmlns:a16="http://schemas.microsoft.com/office/drawing/2014/main" id="{1FE378C7-7B5C-4C88-9EBD-7F82EFB260D8}"/>
                  </a:ext>
                </a:extLst>
              </p:cNvPr>
              <p:cNvCxnSpPr>
                <a:cxnSpLocks noChangeShapeType="1"/>
                <a:stCxn id="14499" idx="6"/>
                <a:endCxn id="14500" idx="2"/>
              </p:cNvCxnSpPr>
              <p:nvPr/>
            </p:nvCxnSpPr>
            <p:spPr bwMode="auto">
              <a:xfrm flipV="1">
                <a:off x="4224" y="3096"/>
                <a:ext cx="288" cy="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1" name="AutoShape 1198">
                <a:extLst>
                  <a:ext uri="{FF2B5EF4-FFF2-40B4-BE49-F238E27FC236}">
                    <a16:creationId xmlns:a16="http://schemas.microsoft.com/office/drawing/2014/main" id="{D50FA184-66C2-41D8-9EF8-3257F5758471}"/>
                  </a:ext>
                </a:extLst>
              </p:cNvPr>
              <p:cNvCxnSpPr>
                <a:cxnSpLocks noChangeShapeType="1"/>
                <a:stCxn id="14499" idx="5"/>
                <a:endCxn id="14502" idx="2"/>
              </p:cNvCxnSpPr>
              <p:nvPr/>
            </p:nvCxnSpPr>
            <p:spPr bwMode="auto">
              <a:xfrm>
                <a:off x="4203" y="3195"/>
                <a:ext cx="309" cy="23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2" name="AutoShape 1199">
                <a:extLst>
                  <a:ext uri="{FF2B5EF4-FFF2-40B4-BE49-F238E27FC236}">
                    <a16:creationId xmlns:a16="http://schemas.microsoft.com/office/drawing/2014/main" id="{A9FB0E08-1D2F-47FC-ACA6-3585E964178D}"/>
                  </a:ext>
                </a:extLst>
              </p:cNvPr>
              <p:cNvCxnSpPr>
                <a:cxnSpLocks noChangeShapeType="1"/>
                <a:stCxn id="14498" idx="6"/>
                <a:endCxn id="14501" idx="1"/>
              </p:cNvCxnSpPr>
              <p:nvPr/>
            </p:nvCxnSpPr>
            <p:spPr bwMode="auto">
              <a:xfrm>
                <a:off x="4608" y="2712"/>
                <a:ext cx="309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3" name="AutoShape 1200">
                <a:extLst>
                  <a:ext uri="{FF2B5EF4-FFF2-40B4-BE49-F238E27FC236}">
                    <a16:creationId xmlns:a16="http://schemas.microsoft.com/office/drawing/2014/main" id="{F6B6C9B6-798E-4E2B-94C0-66547D891E73}"/>
                  </a:ext>
                </a:extLst>
              </p:cNvPr>
              <p:cNvCxnSpPr>
                <a:cxnSpLocks noChangeShapeType="1"/>
                <a:stCxn id="14500" idx="6"/>
                <a:endCxn id="14501" idx="2"/>
              </p:cNvCxnSpPr>
              <p:nvPr/>
            </p:nvCxnSpPr>
            <p:spPr bwMode="auto">
              <a:xfrm flipV="1">
                <a:off x="4656" y="2952"/>
                <a:ext cx="24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4" name="AutoShape 1201">
                <a:extLst>
                  <a:ext uri="{FF2B5EF4-FFF2-40B4-BE49-F238E27FC236}">
                    <a16:creationId xmlns:a16="http://schemas.microsoft.com/office/drawing/2014/main" id="{8EA0182D-14FD-4383-9E82-1E65B0C5401C}"/>
                  </a:ext>
                </a:extLst>
              </p:cNvPr>
              <p:cNvCxnSpPr>
                <a:cxnSpLocks noChangeShapeType="1"/>
                <a:stCxn id="14502" idx="6"/>
                <a:endCxn id="14503" idx="2"/>
              </p:cNvCxnSpPr>
              <p:nvPr/>
            </p:nvCxnSpPr>
            <p:spPr bwMode="auto">
              <a:xfrm>
                <a:off x="4656" y="3432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5" name="AutoShape 1202">
                <a:extLst>
                  <a:ext uri="{FF2B5EF4-FFF2-40B4-BE49-F238E27FC236}">
                    <a16:creationId xmlns:a16="http://schemas.microsoft.com/office/drawing/2014/main" id="{4372B36D-4A21-4217-B0D5-3EF689ED30EB}"/>
                  </a:ext>
                </a:extLst>
              </p:cNvPr>
              <p:cNvCxnSpPr>
                <a:cxnSpLocks noChangeShapeType="1"/>
                <a:stCxn id="14501" idx="6"/>
                <a:endCxn id="14504" idx="2"/>
              </p:cNvCxnSpPr>
              <p:nvPr/>
            </p:nvCxnSpPr>
            <p:spPr bwMode="auto">
              <a:xfrm>
                <a:off x="5040" y="2952"/>
                <a:ext cx="288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6" name="AutoShape 1203">
                <a:extLst>
                  <a:ext uri="{FF2B5EF4-FFF2-40B4-BE49-F238E27FC236}">
                    <a16:creationId xmlns:a16="http://schemas.microsoft.com/office/drawing/2014/main" id="{358992BF-76BD-4949-913D-8EA4DE032343}"/>
                  </a:ext>
                </a:extLst>
              </p:cNvPr>
              <p:cNvCxnSpPr>
                <a:cxnSpLocks noChangeShapeType="1"/>
                <a:stCxn id="14503" idx="6"/>
                <a:endCxn id="14505" idx="2"/>
              </p:cNvCxnSpPr>
              <p:nvPr/>
            </p:nvCxnSpPr>
            <p:spPr bwMode="auto">
              <a:xfrm>
                <a:off x="5136" y="3432"/>
                <a:ext cx="43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7" name="AutoShape 1204">
                <a:extLst>
                  <a:ext uri="{FF2B5EF4-FFF2-40B4-BE49-F238E27FC236}">
                    <a16:creationId xmlns:a16="http://schemas.microsoft.com/office/drawing/2014/main" id="{753999E0-763A-44E2-9FC4-5F343D7B68F6}"/>
                  </a:ext>
                </a:extLst>
              </p:cNvPr>
              <p:cNvCxnSpPr>
                <a:cxnSpLocks noChangeShapeType="1"/>
                <a:stCxn id="14504" idx="5"/>
                <a:endCxn id="14505" idx="1"/>
              </p:cNvCxnSpPr>
              <p:nvPr/>
            </p:nvCxnSpPr>
            <p:spPr bwMode="auto">
              <a:xfrm>
                <a:off x="5451" y="3099"/>
                <a:ext cx="138" cy="2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18" name="AutoShape 1205">
                <a:extLst>
                  <a:ext uri="{FF2B5EF4-FFF2-40B4-BE49-F238E27FC236}">
                    <a16:creationId xmlns:a16="http://schemas.microsoft.com/office/drawing/2014/main" id="{5C3BD1D7-9532-4E47-8034-F4CD96F1380D}"/>
                  </a:ext>
                </a:extLst>
              </p:cNvPr>
              <p:cNvCxnSpPr>
                <a:cxnSpLocks noChangeShapeType="1"/>
                <a:stCxn id="14505" idx="6"/>
                <a:endCxn id="14506" idx="3"/>
              </p:cNvCxnSpPr>
              <p:nvPr/>
            </p:nvCxnSpPr>
            <p:spPr bwMode="auto">
              <a:xfrm flipV="1">
                <a:off x="5712" y="3243"/>
                <a:ext cx="117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19" name="Text Box 1206">
                <a:extLst>
                  <a:ext uri="{FF2B5EF4-FFF2-40B4-BE49-F238E27FC236}">
                    <a16:creationId xmlns:a16="http://schemas.microsoft.com/office/drawing/2014/main" id="{3AFD560D-2105-445F-9BDC-EA0852BE4A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688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A3</a:t>
                </a:r>
              </a:p>
            </p:txBody>
          </p:sp>
          <p:sp>
            <p:nvSpPr>
              <p:cNvPr id="14520" name="Text Box 1207">
                <a:extLst>
                  <a:ext uri="{FF2B5EF4-FFF2-40B4-BE49-F238E27FC236}">
                    <a16:creationId xmlns:a16="http://schemas.microsoft.com/office/drawing/2014/main" id="{368524FB-A446-4A93-899C-5A22F66867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12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B2</a:t>
                </a:r>
              </a:p>
            </p:txBody>
          </p:sp>
          <p:sp>
            <p:nvSpPr>
              <p:cNvPr id="14521" name="Text Box 1208">
                <a:extLst>
                  <a:ext uri="{FF2B5EF4-FFF2-40B4-BE49-F238E27FC236}">
                    <a16:creationId xmlns:a16="http://schemas.microsoft.com/office/drawing/2014/main" id="{1FC45B14-BB8E-4954-82F4-DD1EC9E7F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928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C5</a:t>
                </a:r>
              </a:p>
            </p:txBody>
          </p:sp>
          <p:sp>
            <p:nvSpPr>
              <p:cNvPr id="14522" name="Text Box 1209">
                <a:extLst>
                  <a:ext uri="{FF2B5EF4-FFF2-40B4-BE49-F238E27FC236}">
                    <a16:creationId xmlns:a16="http://schemas.microsoft.com/office/drawing/2014/main" id="{5B82F309-0E28-46ED-B599-F9F52B564F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49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D</a:t>
                </a:r>
                <a:r>
                  <a:rPr kumimoji="0" lang="en-US" altLang="zh-TW" sz="140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4523" name="Text Box 1210">
                <a:extLst>
                  <a:ext uri="{FF2B5EF4-FFF2-40B4-BE49-F238E27FC236}">
                    <a16:creationId xmlns:a16="http://schemas.microsoft.com/office/drawing/2014/main" id="{353F9A5F-F88F-43A3-A7CF-05B285F66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288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E</a:t>
                </a:r>
                <a:r>
                  <a:rPr kumimoji="0" lang="en-US" altLang="zh-TW" sz="140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4524" name="Text Box 1211">
                <a:extLst>
                  <a:ext uri="{FF2B5EF4-FFF2-40B4-BE49-F238E27FC236}">
                    <a16:creationId xmlns:a16="http://schemas.microsoft.com/office/drawing/2014/main" id="{24500091-AD17-42CA-8E73-6B9806E07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736"/>
                <a:ext cx="1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F</a:t>
                </a:r>
              </a:p>
            </p:txBody>
          </p:sp>
          <p:sp>
            <p:nvSpPr>
              <p:cNvPr id="14525" name="Text Box 1212">
                <a:extLst>
                  <a:ext uri="{FF2B5EF4-FFF2-40B4-BE49-F238E27FC236}">
                    <a16:creationId xmlns:a16="http://schemas.microsoft.com/office/drawing/2014/main" id="{C1B336A0-E28C-4D60-BAB9-D7E4425B93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216"/>
                <a:ext cx="2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G</a:t>
                </a:r>
                <a:r>
                  <a:rPr kumimoji="0" lang="en-US" altLang="zh-TW" sz="140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4526" name="Text Box 1213">
                <a:extLst>
                  <a:ext uri="{FF2B5EF4-FFF2-40B4-BE49-F238E27FC236}">
                    <a16:creationId xmlns:a16="http://schemas.microsoft.com/office/drawing/2014/main" id="{DED99B56-4401-42F6-8BE3-310F04C0A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3216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H</a:t>
                </a:r>
              </a:p>
            </p:txBody>
          </p:sp>
          <p:sp>
            <p:nvSpPr>
              <p:cNvPr id="14527" name="Text Box 1214">
                <a:extLst>
                  <a:ext uri="{FF2B5EF4-FFF2-40B4-BE49-F238E27FC236}">
                    <a16:creationId xmlns:a16="http://schemas.microsoft.com/office/drawing/2014/main" id="{87D5021A-2A25-48E2-A90D-CF842A1BAD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2832"/>
                <a:ext cx="14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I</a:t>
                </a:r>
              </a:p>
            </p:txBody>
          </p:sp>
          <p:sp>
            <p:nvSpPr>
              <p:cNvPr id="14528" name="Text Box 1215">
                <a:extLst>
                  <a:ext uri="{FF2B5EF4-FFF2-40B4-BE49-F238E27FC236}">
                    <a16:creationId xmlns:a16="http://schemas.microsoft.com/office/drawing/2014/main" id="{6B8161F9-05FE-42CF-900E-1080B2D0B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8" y="3216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J</a:t>
                </a:r>
              </a:p>
            </p:txBody>
          </p:sp>
          <p:sp>
            <p:nvSpPr>
              <p:cNvPr id="14529" name="Text Box 1216">
                <a:extLst>
                  <a:ext uri="{FF2B5EF4-FFF2-40B4-BE49-F238E27FC236}">
                    <a16:creationId xmlns:a16="http://schemas.microsoft.com/office/drawing/2014/main" id="{2E57DC24-86DD-4C12-8161-15246A8969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0" y="2976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K</a:t>
                </a:r>
              </a:p>
            </p:txBody>
          </p:sp>
        </p:grpSp>
        <p:sp>
          <p:nvSpPr>
            <p:cNvPr id="14495" name="AutoShape 1217">
              <a:extLst>
                <a:ext uri="{FF2B5EF4-FFF2-40B4-BE49-F238E27FC236}">
                  <a16:creationId xmlns:a16="http://schemas.microsoft.com/office/drawing/2014/main" id="{38244C7B-035D-4079-96FF-6E2E15CE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500000" flipH="1">
              <a:off x="2880" y="1488"/>
              <a:ext cx="382" cy="181"/>
            </a:xfrm>
            <a:prstGeom prst="rightArrow">
              <a:avLst>
                <a:gd name="adj1" fmla="val 50000"/>
                <a:gd name="adj2" fmla="val 5276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kumimoji="0" lang="zh-TW" altLang="en-US" sz="2400"/>
            </a:p>
          </p:txBody>
        </p:sp>
      </p:grpSp>
      <p:grpSp>
        <p:nvGrpSpPr>
          <p:cNvPr id="343390" name="Group 1374">
            <a:extLst>
              <a:ext uri="{FF2B5EF4-FFF2-40B4-BE49-F238E27FC236}">
                <a16:creationId xmlns:a16="http://schemas.microsoft.com/office/drawing/2014/main" id="{2EB20CE7-1D20-44BD-95A8-90AB1FEEA1C8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4267200"/>
            <a:ext cx="4729163" cy="1600200"/>
            <a:chOff x="2952" y="2688"/>
            <a:chExt cx="2979" cy="1008"/>
          </a:xfrm>
        </p:grpSpPr>
        <p:sp>
          <p:nvSpPr>
            <p:cNvPr id="14458" name="AutoShape 1293">
              <a:extLst>
                <a:ext uri="{FF2B5EF4-FFF2-40B4-BE49-F238E27FC236}">
                  <a16:creationId xmlns:a16="http://schemas.microsoft.com/office/drawing/2014/main" id="{70E70428-4E11-4CB3-85A4-EC781D429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3072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kumimoji="0" lang="zh-TW" altLang="en-US" sz="2400"/>
            </a:p>
          </p:txBody>
        </p:sp>
        <p:grpSp>
          <p:nvGrpSpPr>
            <p:cNvPr id="14459" name="Group 1294">
              <a:extLst>
                <a:ext uri="{FF2B5EF4-FFF2-40B4-BE49-F238E27FC236}">
                  <a16:creationId xmlns:a16="http://schemas.microsoft.com/office/drawing/2014/main" id="{7937743C-1729-4B7B-B6BD-B8586FE688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2688"/>
              <a:ext cx="2379" cy="1008"/>
              <a:chOff x="3696" y="2496"/>
              <a:chExt cx="2379" cy="1008"/>
            </a:xfrm>
          </p:grpSpPr>
          <p:sp>
            <p:nvSpPr>
              <p:cNvPr id="14460" name="AutoShape 1295">
                <a:extLst>
                  <a:ext uri="{FF2B5EF4-FFF2-40B4-BE49-F238E27FC236}">
                    <a16:creationId xmlns:a16="http://schemas.microsoft.com/office/drawing/2014/main" id="{5A3CF153-03B2-4D9A-ACF8-B0E865CA8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61" name="AutoShape 1296">
                <a:extLst>
                  <a:ext uri="{FF2B5EF4-FFF2-40B4-BE49-F238E27FC236}">
                    <a16:creationId xmlns:a16="http://schemas.microsoft.com/office/drawing/2014/main" id="{3E4050C3-A901-4BA9-ADEA-D26FADFD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26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62" name="AutoShape 1297">
                <a:extLst>
                  <a:ext uri="{FF2B5EF4-FFF2-40B4-BE49-F238E27FC236}">
                    <a16:creationId xmlns:a16="http://schemas.microsoft.com/office/drawing/2014/main" id="{7E52B527-F5D6-4D12-9A46-0F53DBB13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64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4</a:t>
                </a:r>
              </a:p>
            </p:txBody>
          </p:sp>
          <p:sp>
            <p:nvSpPr>
              <p:cNvPr id="14463" name="AutoShape 1298">
                <a:extLst>
                  <a:ext uri="{FF2B5EF4-FFF2-40B4-BE49-F238E27FC236}">
                    <a16:creationId xmlns:a16="http://schemas.microsoft.com/office/drawing/2014/main" id="{3CC98D02-5911-4C1C-BA3C-16FE7EE27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07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64" name="AutoShape 1299">
                <a:extLst>
                  <a:ext uri="{FF2B5EF4-FFF2-40B4-BE49-F238E27FC236}">
                    <a16:creationId xmlns:a16="http://schemas.microsoft.com/office/drawing/2014/main" id="{2F5A9EE7-8DA3-4401-B770-DFFCE5BD1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65" name="AutoShape 1300">
                <a:extLst>
                  <a:ext uri="{FF2B5EF4-FFF2-40B4-BE49-F238E27FC236}">
                    <a16:creationId xmlns:a16="http://schemas.microsoft.com/office/drawing/2014/main" id="{BA36480E-FDA8-4C6F-B329-82A8C7E85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88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66" name="AutoShape 1301">
                <a:extLst>
                  <a:ext uri="{FF2B5EF4-FFF2-40B4-BE49-F238E27FC236}">
                    <a16:creationId xmlns:a16="http://schemas.microsoft.com/office/drawing/2014/main" id="{274471B3-E142-4ED1-8129-2C3A3F88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67" name="AutoShape 1302">
                <a:extLst>
                  <a:ext uri="{FF2B5EF4-FFF2-40B4-BE49-F238E27FC236}">
                    <a16:creationId xmlns:a16="http://schemas.microsoft.com/office/drawing/2014/main" id="{68B6A045-29FD-4ED1-899A-12B1168B5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</a:t>
                </a:r>
              </a:p>
            </p:txBody>
          </p:sp>
          <p:sp>
            <p:nvSpPr>
              <p:cNvPr id="14468" name="AutoShape 1303">
                <a:extLst>
                  <a:ext uri="{FF2B5EF4-FFF2-40B4-BE49-F238E27FC236}">
                    <a16:creationId xmlns:a16="http://schemas.microsoft.com/office/drawing/2014/main" id="{2978377A-D73D-4BE5-9659-13A290A57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8" y="2976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5</a:t>
                </a:r>
              </a:p>
            </p:txBody>
          </p:sp>
          <p:sp>
            <p:nvSpPr>
              <p:cNvPr id="14469" name="AutoShape 1304">
                <a:extLst>
                  <a:ext uri="{FF2B5EF4-FFF2-40B4-BE49-F238E27FC236}">
                    <a16:creationId xmlns:a16="http://schemas.microsoft.com/office/drawing/2014/main" id="{86E41DAC-B680-4453-93A4-F01E31A38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70" name="AutoShape 1305">
                <a:extLst>
                  <a:ext uri="{FF2B5EF4-FFF2-40B4-BE49-F238E27FC236}">
                    <a16:creationId xmlns:a16="http://schemas.microsoft.com/office/drawing/2014/main" id="{C1E6EB92-E270-4B50-8933-677B4166D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8" y="312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10</a:t>
                </a:r>
              </a:p>
            </p:txBody>
          </p:sp>
          <p:cxnSp>
            <p:nvCxnSpPr>
              <p:cNvPr id="14471" name="AutoShape 1306">
                <a:extLst>
                  <a:ext uri="{FF2B5EF4-FFF2-40B4-BE49-F238E27FC236}">
                    <a16:creationId xmlns:a16="http://schemas.microsoft.com/office/drawing/2014/main" id="{F50B053C-E557-4DBF-952D-D19CE01483B9}"/>
                  </a:ext>
                </a:extLst>
              </p:cNvPr>
              <p:cNvCxnSpPr>
                <a:cxnSpLocks noChangeShapeType="1"/>
                <a:stCxn id="14460" idx="5"/>
                <a:endCxn id="14463" idx="1"/>
              </p:cNvCxnSpPr>
              <p:nvPr/>
            </p:nvCxnSpPr>
            <p:spPr bwMode="auto">
              <a:xfrm>
                <a:off x="3867" y="2955"/>
                <a:ext cx="234" cy="13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2" name="AutoShape 1307">
                <a:extLst>
                  <a:ext uri="{FF2B5EF4-FFF2-40B4-BE49-F238E27FC236}">
                    <a16:creationId xmlns:a16="http://schemas.microsoft.com/office/drawing/2014/main" id="{E859C072-DFD7-492E-8DA7-BAA4FAEE1C05}"/>
                  </a:ext>
                </a:extLst>
              </p:cNvPr>
              <p:cNvCxnSpPr>
                <a:cxnSpLocks noChangeShapeType="1"/>
                <a:stCxn id="14461" idx="6"/>
                <a:endCxn id="14463" idx="3"/>
              </p:cNvCxnSpPr>
              <p:nvPr/>
            </p:nvCxnSpPr>
            <p:spPr bwMode="auto">
              <a:xfrm flipV="1">
                <a:off x="3888" y="3195"/>
                <a:ext cx="213" cy="14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3" name="AutoShape 1308">
                <a:extLst>
                  <a:ext uri="{FF2B5EF4-FFF2-40B4-BE49-F238E27FC236}">
                    <a16:creationId xmlns:a16="http://schemas.microsoft.com/office/drawing/2014/main" id="{212804BC-DFA0-4C85-89DD-D150DA8855A7}"/>
                  </a:ext>
                </a:extLst>
              </p:cNvPr>
              <p:cNvCxnSpPr>
                <a:cxnSpLocks noChangeShapeType="1"/>
                <a:stCxn id="14463" idx="7"/>
                <a:endCxn id="14462" idx="3"/>
              </p:cNvCxnSpPr>
              <p:nvPr/>
            </p:nvCxnSpPr>
            <p:spPr bwMode="auto">
              <a:xfrm flipV="1">
                <a:off x="4203" y="2763"/>
                <a:ext cx="282" cy="33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4" name="AutoShape 1309">
                <a:extLst>
                  <a:ext uri="{FF2B5EF4-FFF2-40B4-BE49-F238E27FC236}">
                    <a16:creationId xmlns:a16="http://schemas.microsoft.com/office/drawing/2014/main" id="{5D9A5FB0-99D7-49B1-9ECA-660223188BAD}"/>
                  </a:ext>
                </a:extLst>
              </p:cNvPr>
              <p:cNvCxnSpPr>
                <a:cxnSpLocks noChangeShapeType="1"/>
                <a:stCxn id="14463" idx="6"/>
                <a:endCxn id="14464" idx="2"/>
              </p:cNvCxnSpPr>
              <p:nvPr/>
            </p:nvCxnSpPr>
            <p:spPr bwMode="auto">
              <a:xfrm flipV="1">
                <a:off x="4224" y="3096"/>
                <a:ext cx="288" cy="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5" name="AutoShape 1310">
                <a:extLst>
                  <a:ext uri="{FF2B5EF4-FFF2-40B4-BE49-F238E27FC236}">
                    <a16:creationId xmlns:a16="http://schemas.microsoft.com/office/drawing/2014/main" id="{6EA58144-3CEC-41BF-B6A1-A2082B84D307}"/>
                  </a:ext>
                </a:extLst>
              </p:cNvPr>
              <p:cNvCxnSpPr>
                <a:cxnSpLocks noChangeShapeType="1"/>
                <a:stCxn id="14463" idx="5"/>
                <a:endCxn id="14466" idx="2"/>
              </p:cNvCxnSpPr>
              <p:nvPr/>
            </p:nvCxnSpPr>
            <p:spPr bwMode="auto">
              <a:xfrm>
                <a:off x="4203" y="3195"/>
                <a:ext cx="309" cy="23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6" name="AutoShape 1311">
                <a:extLst>
                  <a:ext uri="{FF2B5EF4-FFF2-40B4-BE49-F238E27FC236}">
                    <a16:creationId xmlns:a16="http://schemas.microsoft.com/office/drawing/2014/main" id="{0294F619-CA5C-44D6-A611-D8F645DCE699}"/>
                  </a:ext>
                </a:extLst>
              </p:cNvPr>
              <p:cNvCxnSpPr>
                <a:cxnSpLocks noChangeShapeType="1"/>
                <a:stCxn id="14462" idx="6"/>
                <a:endCxn id="14465" idx="1"/>
              </p:cNvCxnSpPr>
              <p:nvPr/>
            </p:nvCxnSpPr>
            <p:spPr bwMode="auto">
              <a:xfrm>
                <a:off x="4608" y="2712"/>
                <a:ext cx="309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7" name="AutoShape 1312">
                <a:extLst>
                  <a:ext uri="{FF2B5EF4-FFF2-40B4-BE49-F238E27FC236}">
                    <a16:creationId xmlns:a16="http://schemas.microsoft.com/office/drawing/2014/main" id="{E93DB7F0-972D-4F31-835E-398B22C481AB}"/>
                  </a:ext>
                </a:extLst>
              </p:cNvPr>
              <p:cNvCxnSpPr>
                <a:cxnSpLocks noChangeShapeType="1"/>
                <a:stCxn id="14464" idx="6"/>
                <a:endCxn id="14465" idx="2"/>
              </p:cNvCxnSpPr>
              <p:nvPr/>
            </p:nvCxnSpPr>
            <p:spPr bwMode="auto">
              <a:xfrm flipV="1">
                <a:off x="4656" y="2952"/>
                <a:ext cx="24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8" name="AutoShape 1313">
                <a:extLst>
                  <a:ext uri="{FF2B5EF4-FFF2-40B4-BE49-F238E27FC236}">
                    <a16:creationId xmlns:a16="http://schemas.microsoft.com/office/drawing/2014/main" id="{23B6AAD7-2113-4432-A8E7-131049BB1059}"/>
                  </a:ext>
                </a:extLst>
              </p:cNvPr>
              <p:cNvCxnSpPr>
                <a:cxnSpLocks noChangeShapeType="1"/>
                <a:stCxn id="14466" idx="6"/>
                <a:endCxn id="14467" idx="2"/>
              </p:cNvCxnSpPr>
              <p:nvPr/>
            </p:nvCxnSpPr>
            <p:spPr bwMode="auto">
              <a:xfrm>
                <a:off x="4656" y="3432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79" name="AutoShape 1314">
                <a:extLst>
                  <a:ext uri="{FF2B5EF4-FFF2-40B4-BE49-F238E27FC236}">
                    <a16:creationId xmlns:a16="http://schemas.microsoft.com/office/drawing/2014/main" id="{40504F35-7CEB-4DE2-A89E-49D0A38B66AA}"/>
                  </a:ext>
                </a:extLst>
              </p:cNvPr>
              <p:cNvCxnSpPr>
                <a:cxnSpLocks noChangeShapeType="1"/>
                <a:stCxn id="14465" idx="6"/>
                <a:endCxn id="14468" idx="2"/>
              </p:cNvCxnSpPr>
              <p:nvPr/>
            </p:nvCxnSpPr>
            <p:spPr bwMode="auto">
              <a:xfrm>
                <a:off x="5040" y="2952"/>
                <a:ext cx="288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80" name="AutoShape 1315">
                <a:extLst>
                  <a:ext uri="{FF2B5EF4-FFF2-40B4-BE49-F238E27FC236}">
                    <a16:creationId xmlns:a16="http://schemas.microsoft.com/office/drawing/2014/main" id="{AB5B35D5-4D9C-443A-86B1-1EA19BB5F193}"/>
                  </a:ext>
                </a:extLst>
              </p:cNvPr>
              <p:cNvCxnSpPr>
                <a:cxnSpLocks noChangeShapeType="1"/>
                <a:stCxn id="14467" idx="6"/>
                <a:endCxn id="14469" idx="2"/>
              </p:cNvCxnSpPr>
              <p:nvPr/>
            </p:nvCxnSpPr>
            <p:spPr bwMode="auto">
              <a:xfrm>
                <a:off x="5136" y="3432"/>
                <a:ext cx="43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81" name="AutoShape 1316">
                <a:extLst>
                  <a:ext uri="{FF2B5EF4-FFF2-40B4-BE49-F238E27FC236}">
                    <a16:creationId xmlns:a16="http://schemas.microsoft.com/office/drawing/2014/main" id="{58DD04CD-22E0-4D54-AA52-7D88938F4277}"/>
                  </a:ext>
                </a:extLst>
              </p:cNvPr>
              <p:cNvCxnSpPr>
                <a:cxnSpLocks noChangeShapeType="1"/>
                <a:stCxn id="14468" idx="5"/>
                <a:endCxn id="14469" idx="1"/>
              </p:cNvCxnSpPr>
              <p:nvPr/>
            </p:nvCxnSpPr>
            <p:spPr bwMode="auto">
              <a:xfrm>
                <a:off x="5451" y="3099"/>
                <a:ext cx="138" cy="2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82" name="AutoShape 1317">
                <a:extLst>
                  <a:ext uri="{FF2B5EF4-FFF2-40B4-BE49-F238E27FC236}">
                    <a16:creationId xmlns:a16="http://schemas.microsoft.com/office/drawing/2014/main" id="{3BFA2CCF-C141-4F98-A70C-31FB5B5BEE73}"/>
                  </a:ext>
                </a:extLst>
              </p:cNvPr>
              <p:cNvCxnSpPr>
                <a:cxnSpLocks noChangeShapeType="1"/>
                <a:stCxn id="14469" idx="6"/>
                <a:endCxn id="14470" idx="3"/>
              </p:cNvCxnSpPr>
              <p:nvPr/>
            </p:nvCxnSpPr>
            <p:spPr bwMode="auto">
              <a:xfrm flipV="1">
                <a:off x="5712" y="3243"/>
                <a:ext cx="117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483" name="Text Box 1318">
                <a:extLst>
                  <a:ext uri="{FF2B5EF4-FFF2-40B4-BE49-F238E27FC236}">
                    <a16:creationId xmlns:a16="http://schemas.microsoft.com/office/drawing/2014/main" id="{2A8262C8-8F6F-47E9-AE8F-00F7C1A11D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688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A3</a:t>
                </a:r>
              </a:p>
            </p:txBody>
          </p:sp>
          <p:sp>
            <p:nvSpPr>
              <p:cNvPr id="14484" name="Text Box 1319">
                <a:extLst>
                  <a:ext uri="{FF2B5EF4-FFF2-40B4-BE49-F238E27FC236}">
                    <a16:creationId xmlns:a16="http://schemas.microsoft.com/office/drawing/2014/main" id="{EC006CBA-233C-4D93-A4BB-54B1EB3FF4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12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B2</a:t>
                </a:r>
              </a:p>
            </p:txBody>
          </p:sp>
          <p:sp>
            <p:nvSpPr>
              <p:cNvPr id="14485" name="Text Box 1320">
                <a:extLst>
                  <a:ext uri="{FF2B5EF4-FFF2-40B4-BE49-F238E27FC236}">
                    <a16:creationId xmlns:a16="http://schemas.microsoft.com/office/drawing/2014/main" id="{A13AD88D-927D-40A5-AC84-BCBB4470B5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928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C5</a:t>
                </a:r>
              </a:p>
            </p:txBody>
          </p:sp>
          <p:sp>
            <p:nvSpPr>
              <p:cNvPr id="14486" name="Text Box 1321">
                <a:extLst>
                  <a:ext uri="{FF2B5EF4-FFF2-40B4-BE49-F238E27FC236}">
                    <a16:creationId xmlns:a16="http://schemas.microsoft.com/office/drawing/2014/main" id="{7195D856-6964-4339-8BA4-504B90B105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49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D9</a:t>
                </a:r>
              </a:p>
            </p:txBody>
          </p:sp>
          <p:sp>
            <p:nvSpPr>
              <p:cNvPr id="14487" name="Text Box 1322">
                <a:extLst>
                  <a:ext uri="{FF2B5EF4-FFF2-40B4-BE49-F238E27FC236}">
                    <a16:creationId xmlns:a16="http://schemas.microsoft.com/office/drawing/2014/main" id="{37DFFB49-2BBC-4D3D-9914-5CFA1DB5F6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288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E8</a:t>
                </a:r>
              </a:p>
            </p:txBody>
          </p:sp>
          <p:sp>
            <p:nvSpPr>
              <p:cNvPr id="14488" name="Text Box 1323">
                <a:extLst>
                  <a:ext uri="{FF2B5EF4-FFF2-40B4-BE49-F238E27FC236}">
                    <a16:creationId xmlns:a16="http://schemas.microsoft.com/office/drawing/2014/main" id="{3FA57F8B-49A3-44C7-A0B2-631A9686F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736"/>
                <a:ext cx="30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F11</a:t>
                </a:r>
              </a:p>
            </p:txBody>
          </p:sp>
          <p:sp>
            <p:nvSpPr>
              <p:cNvPr id="14489" name="Text Box 1324">
                <a:extLst>
                  <a:ext uri="{FF2B5EF4-FFF2-40B4-BE49-F238E27FC236}">
                    <a16:creationId xmlns:a16="http://schemas.microsoft.com/office/drawing/2014/main" id="{2A4C3664-122E-43A1-BCBF-562D02A02A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216"/>
                <a:ext cx="2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G8</a:t>
                </a:r>
              </a:p>
            </p:txBody>
          </p:sp>
          <p:sp>
            <p:nvSpPr>
              <p:cNvPr id="14490" name="Text Box 1325">
                <a:extLst>
                  <a:ext uri="{FF2B5EF4-FFF2-40B4-BE49-F238E27FC236}">
                    <a16:creationId xmlns:a16="http://schemas.microsoft.com/office/drawing/2014/main" id="{0C23CAF5-4365-4AF6-A06C-77D7AD229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321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H9</a:t>
                </a:r>
              </a:p>
            </p:txBody>
          </p:sp>
          <p:sp>
            <p:nvSpPr>
              <p:cNvPr id="14491" name="Text Box 1326">
                <a:extLst>
                  <a:ext uri="{FF2B5EF4-FFF2-40B4-BE49-F238E27FC236}">
                    <a16:creationId xmlns:a16="http://schemas.microsoft.com/office/drawing/2014/main" id="{E6CDFDA3-2B22-4C3C-A52E-D262F63099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2832"/>
                <a:ext cx="27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I16</a:t>
                </a:r>
              </a:p>
            </p:txBody>
          </p:sp>
          <p:sp>
            <p:nvSpPr>
              <p:cNvPr id="14492" name="Text Box 1327">
                <a:extLst>
                  <a:ext uri="{FF2B5EF4-FFF2-40B4-BE49-F238E27FC236}">
                    <a16:creationId xmlns:a16="http://schemas.microsoft.com/office/drawing/2014/main" id="{F6C79167-49DD-4543-86D0-3CDB24434E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8" y="3216"/>
                <a:ext cx="2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J18</a:t>
                </a:r>
              </a:p>
            </p:txBody>
          </p:sp>
          <p:sp>
            <p:nvSpPr>
              <p:cNvPr id="14493" name="Text Box 1328">
                <a:extLst>
                  <a:ext uri="{FF2B5EF4-FFF2-40B4-BE49-F238E27FC236}">
                    <a16:creationId xmlns:a16="http://schemas.microsoft.com/office/drawing/2014/main" id="{9C3B9ED0-1E9C-4B4C-90F5-8E1959B81F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0" y="2976"/>
                <a:ext cx="31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K</a:t>
                </a:r>
                <a:r>
                  <a:rPr kumimoji="0" lang="en-US" altLang="zh-TW" sz="1400">
                    <a:solidFill>
                      <a:srgbClr val="FF0000"/>
                    </a:solidFill>
                  </a:rPr>
                  <a:t>28</a:t>
                </a:r>
              </a:p>
            </p:txBody>
          </p:sp>
        </p:grpSp>
      </p:grpSp>
      <p:grpSp>
        <p:nvGrpSpPr>
          <p:cNvPr id="343346" name="Group 1330">
            <a:extLst>
              <a:ext uri="{FF2B5EF4-FFF2-40B4-BE49-F238E27FC236}">
                <a16:creationId xmlns:a16="http://schemas.microsoft.com/office/drawing/2014/main" id="{E64ACEF7-A1A3-4D51-95B2-6952062F5AE6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838200"/>
            <a:ext cx="5076825" cy="1600200"/>
            <a:chOff x="2928" y="528"/>
            <a:chExt cx="3198" cy="1008"/>
          </a:xfrm>
        </p:grpSpPr>
        <p:grpSp>
          <p:nvGrpSpPr>
            <p:cNvPr id="14421" name="Group 1146">
              <a:extLst>
                <a:ext uri="{FF2B5EF4-FFF2-40B4-BE49-F238E27FC236}">
                  <a16:creationId xmlns:a16="http://schemas.microsoft.com/office/drawing/2014/main" id="{ECDE7533-5887-415F-8A7E-8B92CDA139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528"/>
              <a:ext cx="2256" cy="1008"/>
              <a:chOff x="3696" y="2496"/>
              <a:chExt cx="2256" cy="1008"/>
            </a:xfrm>
          </p:grpSpPr>
          <p:sp>
            <p:nvSpPr>
              <p:cNvPr id="14424" name="AutoShape 1147">
                <a:extLst>
                  <a:ext uri="{FF2B5EF4-FFF2-40B4-BE49-F238E27FC236}">
                    <a16:creationId xmlns:a16="http://schemas.microsoft.com/office/drawing/2014/main" id="{10DF295F-9E0A-41D9-8A1C-0A14D96EF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25" name="AutoShape 1148">
                <a:extLst>
                  <a:ext uri="{FF2B5EF4-FFF2-40B4-BE49-F238E27FC236}">
                    <a16:creationId xmlns:a16="http://schemas.microsoft.com/office/drawing/2014/main" id="{9FD26711-F8BA-4431-A1BA-A7FC2CD37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26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26" name="AutoShape 1149">
                <a:extLst>
                  <a:ext uri="{FF2B5EF4-FFF2-40B4-BE49-F238E27FC236}">
                    <a16:creationId xmlns:a16="http://schemas.microsoft.com/office/drawing/2014/main" id="{79B776DB-FA06-4BB7-8E98-FB500240B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64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4</a:t>
                </a:r>
              </a:p>
            </p:txBody>
          </p:sp>
          <p:sp>
            <p:nvSpPr>
              <p:cNvPr id="14427" name="AutoShape 1150">
                <a:extLst>
                  <a:ext uri="{FF2B5EF4-FFF2-40B4-BE49-F238E27FC236}">
                    <a16:creationId xmlns:a16="http://schemas.microsoft.com/office/drawing/2014/main" id="{CF3B5B13-7FB1-4AF8-84C1-2DEBDE1A7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07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28" name="AutoShape 1151">
                <a:extLst>
                  <a:ext uri="{FF2B5EF4-FFF2-40B4-BE49-F238E27FC236}">
                    <a16:creationId xmlns:a16="http://schemas.microsoft.com/office/drawing/2014/main" id="{43DB81F5-D28F-4AC7-9030-7F09E3FF6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29" name="AutoShape 1152">
                <a:extLst>
                  <a:ext uri="{FF2B5EF4-FFF2-40B4-BE49-F238E27FC236}">
                    <a16:creationId xmlns:a16="http://schemas.microsoft.com/office/drawing/2014/main" id="{45E95DE7-BBC1-4872-AAED-2B0C838E2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88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30" name="AutoShape 1153">
                <a:extLst>
                  <a:ext uri="{FF2B5EF4-FFF2-40B4-BE49-F238E27FC236}">
                    <a16:creationId xmlns:a16="http://schemas.microsoft.com/office/drawing/2014/main" id="{9298B222-369A-45CC-B172-1CE52FDF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431" name="AutoShape 1154">
                <a:extLst>
                  <a:ext uri="{FF2B5EF4-FFF2-40B4-BE49-F238E27FC236}">
                    <a16:creationId xmlns:a16="http://schemas.microsoft.com/office/drawing/2014/main" id="{5A6C2905-98A7-485C-A927-3C74B0A10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</a:t>
                </a:r>
              </a:p>
            </p:txBody>
          </p:sp>
          <p:sp>
            <p:nvSpPr>
              <p:cNvPr id="14432" name="AutoShape 1155">
                <a:extLst>
                  <a:ext uri="{FF2B5EF4-FFF2-40B4-BE49-F238E27FC236}">
                    <a16:creationId xmlns:a16="http://schemas.microsoft.com/office/drawing/2014/main" id="{01EAF491-7D6C-44EF-ACA8-C61540116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8" y="2976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5</a:t>
                </a:r>
              </a:p>
            </p:txBody>
          </p:sp>
          <p:sp>
            <p:nvSpPr>
              <p:cNvPr id="14433" name="AutoShape 1156">
                <a:extLst>
                  <a:ext uri="{FF2B5EF4-FFF2-40B4-BE49-F238E27FC236}">
                    <a16:creationId xmlns:a16="http://schemas.microsoft.com/office/drawing/2014/main" id="{C44F2C7D-5854-48B2-AF20-90F25F4E7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434" name="AutoShape 1157">
                <a:extLst>
                  <a:ext uri="{FF2B5EF4-FFF2-40B4-BE49-F238E27FC236}">
                    <a16:creationId xmlns:a16="http://schemas.microsoft.com/office/drawing/2014/main" id="{58437048-C517-4DE3-9627-B226C5365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8" y="312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10</a:t>
                </a:r>
              </a:p>
            </p:txBody>
          </p:sp>
          <p:cxnSp>
            <p:nvCxnSpPr>
              <p:cNvPr id="14435" name="AutoShape 1158">
                <a:extLst>
                  <a:ext uri="{FF2B5EF4-FFF2-40B4-BE49-F238E27FC236}">
                    <a16:creationId xmlns:a16="http://schemas.microsoft.com/office/drawing/2014/main" id="{6276EBDD-100B-464F-8DF4-4788173F9AA0}"/>
                  </a:ext>
                </a:extLst>
              </p:cNvPr>
              <p:cNvCxnSpPr>
                <a:cxnSpLocks noChangeShapeType="1"/>
                <a:stCxn id="14424" idx="5"/>
                <a:endCxn id="14427" idx="1"/>
              </p:cNvCxnSpPr>
              <p:nvPr/>
            </p:nvCxnSpPr>
            <p:spPr bwMode="auto">
              <a:xfrm>
                <a:off x="3867" y="2955"/>
                <a:ext cx="234" cy="13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36" name="AutoShape 1159">
                <a:extLst>
                  <a:ext uri="{FF2B5EF4-FFF2-40B4-BE49-F238E27FC236}">
                    <a16:creationId xmlns:a16="http://schemas.microsoft.com/office/drawing/2014/main" id="{7A3855C2-8167-4DB0-B339-883FEDCF4077}"/>
                  </a:ext>
                </a:extLst>
              </p:cNvPr>
              <p:cNvCxnSpPr>
                <a:cxnSpLocks noChangeShapeType="1"/>
                <a:stCxn id="14425" idx="6"/>
                <a:endCxn id="14427" idx="3"/>
              </p:cNvCxnSpPr>
              <p:nvPr/>
            </p:nvCxnSpPr>
            <p:spPr bwMode="auto">
              <a:xfrm flipV="1">
                <a:off x="3888" y="3195"/>
                <a:ext cx="213" cy="14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37" name="AutoShape 1160">
                <a:extLst>
                  <a:ext uri="{FF2B5EF4-FFF2-40B4-BE49-F238E27FC236}">
                    <a16:creationId xmlns:a16="http://schemas.microsoft.com/office/drawing/2014/main" id="{E18513F3-38DB-44D2-A89F-24B60E377297}"/>
                  </a:ext>
                </a:extLst>
              </p:cNvPr>
              <p:cNvCxnSpPr>
                <a:cxnSpLocks noChangeShapeType="1"/>
                <a:stCxn id="14427" idx="7"/>
                <a:endCxn id="14426" idx="3"/>
              </p:cNvCxnSpPr>
              <p:nvPr/>
            </p:nvCxnSpPr>
            <p:spPr bwMode="auto">
              <a:xfrm flipV="1">
                <a:off x="4203" y="2763"/>
                <a:ext cx="282" cy="33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38" name="AutoShape 1161">
                <a:extLst>
                  <a:ext uri="{FF2B5EF4-FFF2-40B4-BE49-F238E27FC236}">
                    <a16:creationId xmlns:a16="http://schemas.microsoft.com/office/drawing/2014/main" id="{6AE24CE7-EE88-43C0-8108-79DF3D9D34FE}"/>
                  </a:ext>
                </a:extLst>
              </p:cNvPr>
              <p:cNvCxnSpPr>
                <a:cxnSpLocks noChangeShapeType="1"/>
                <a:stCxn id="14427" idx="6"/>
                <a:endCxn id="14428" idx="2"/>
              </p:cNvCxnSpPr>
              <p:nvPr/>
            </p:nvCxnSpPr>
            <p:spPr bwMode="auto">
              <a:xfrm flipV="1">
                <a:off x="4224" y="3096"/>
                <a:ext cx="288" cy="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39" name="AutoShape 1162">
                <a:extLst>
                  <a:ext uri="{FF2B5EF4-FFF2-40B4-BE49-F238E27FC236}">
                    <a16:creationId xmlns:a16="http://schemas.microsoft.com/office/drawing/2014/main" id="{5F8551C5-3B7A-4DC6-8C98-7E8E1A7212CC}"/>
                  </a:ext>
                </a:extLst>
              </p:cNvPr>
              <p:cNvCxnSpPr>
                <a:cxnSpLocks noChangeShapeType="1"/>
                <a:stCxn id="14427" idx="5"/>
                <a:endCxn id="14430" idx="2"/>
              </p:cNvCxnSpPr>
              <p:nvPr/>
            </p:nvCxnSpPr>
            <p:spPr bwMode="auto">
              <a:xfrm>
                <a:off x="4203" y="3195"/>
                <a:ext cx="309" cy="23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0" name="AutoShape 1163">
                <a:extLst>
                  <a:ext uri="{FF2B5EF4-FFF2-40B4-BE49-F238E27FC236}">
                    <a16:creationId xmlns:a16="http://schemas.microsoft.com/office/drawing/2014/main" id="{708ABDC3-77F7-4A37-8346-2F297D8F0D17}"/>
                  </a:ext>
                </a:extLst>
              </p:cNvPr>
              <p:cNvCxnSpPr>
                <a:cxnSpLocks noChangeShapeType="1"/>
                <a:stCxn id="14426" idx="6"/>
                <a:endCxn id="14429" idx="1"/>
              </p:cNvCxnSpPr>
              <p:nvPr/>
            </p:nvCxnSpPr>
            <p:spPr bwMode="auto">
              <a:xfrm>
                <a:off x="4608" y="2712"/>
                <a:ext cx="309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1" name="AutoShape 1164">
                <a:extLst>
                  <a:ext uri="{FF2B5EF4-FFF2-40B4-BE49-F238E27FC236}">
                    <a16:creationId xmlns:a16="http://schemas.microsoft.com/office/drawing/2014/main" id="{6243D1DB-62E8-42F6-B8F7-F68E3D3C8360}"/>
                  </a:ext>
                </a:extLst>
              </p:cNvPr>
              <p:cNvCxnSpPr>
                <a:cxnSpLocks noChangeShapeType="1"/>
                <a:stCxn id="14428" idx="6"/>
                <a:endCxn id="14429" idx="2"/>
              </p:cNvCxnSpPr>
              <p:nvPr/>
            </p:nvCxnSpPr>
            <p:spPr bwMode="auto">
              <a:xfrm flipV="1">
                <a:off x="4656" y="2952"/>
                <a:ext cx="24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2" name="AutoShape 1165">
                <a:extLst>
                  <a:ext uri="{FF2B5EF4-FFF2-40B4-BE49-F238E27FC236}">
                    <a16:creationId xmlns:a16="http://schemas.microsoft.com/office/drawing/2014/main" id="{D711F20F-A02B-4022-92DC-C2375812CDD2}"/>
                  </a:ext>
                </a:extLst>
              </p:cNvPr>
              <p:cNvCxnSpPr>
                <a:cxnSpLocks noChangeShapeType="1"/>
                <a:stCxn id="14430" idx="6"/>
                <a:endCxn id="14431" idx="2"/>
              </p:cNvCxnSpPr>
              <p:nvPr/>
            </p:nvCxnSpPr>
            <p:spPr bwMode="auto">
              <a:xfrm>
                <a:off x="4656" y="3432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3" name="AutoShape 1166">
                <a:extLst>
                  <a:ext uri="{FF2B5EF4-FFF2-40B4-BE49-F238E27FC236}">
                    <a16:creationId xmlns:a16="http://schemas.microsoft.com/office/drawing/2014/main" id="{2E89BECC-C7F4-44B4-8299-433855255C4A}"/>
                  </a:ext>
                </a:extLst>
              </p:cNvPr>
              <p:cNvCxnSpPr>
                <a:cxnSpLocks noChangeShapeType="1"/>
                <a:stCxn id="14429" idx="6"/>
                <a:endCxn id="14432" idx="2"/>
              </p:cNvCxnSpPr>
              <p:nvPr/>
            </p:nvCxnSpPr>
            <p:spPr bwMode="auto">
              <a:xfrm>
                <a:off x="5040" y="2952"/>
                <a:ext cx="288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4" name="AutoShape 1167">
                <a:extLst>
                  <a:ext uri="{FF2B5EF4-FFF2-40B4-BE49-F238E27FC236}">
                    <a16:creationId xmlns:a16="http://schemas.microsoft.com/office/drawing/2014/main" id="{30BB2643-1130-4E5A-A0F9-E436F076B652}"/>
                  </a:ext>
                </a:extLst>
              </p:cNvPr>
              <p:cNvCxnSpPr>
                <a:cxnSpLocks noChangeShapeType="1"/>
                <a:stCxn id="14431" idx="6"/>
                <a:endCxn id="14433" idx="2"/>
              </p:cNvCxnSpPr>
              <p:nvPr/>
            </p:nvCxnSpPr>
            <p:spPr bwMode="auto">
              <a:xfrm>
                <a:off x="5136" y="3432"/>
                <a:ext cx="43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5" name="AutoShape 1168">
                <a:extLst>
                  <a:ext uri="{FF2B5EF4-FFF2-40B4-BE49-F238E27FC236}">
                    <a16:creationId xmlns:a16="http://schemas.microsoft.com/office/drawing/2014/main" id="{9F3508D4-7815-4675-B6FB-F6A7F56DB558}"/>
                  </a:ext>
                </a:extLst>
              </p:cNvPr>
              <p:cNvCxnSpPr>
                <a:cxnSpLocks noChangeShapeType="1"/>
                <a:stCxn id="14432" idx="5"/>
                <a:endCxn id="14433" idx="1"/>
              </p:cNvCxnSpPr>
              <p:nvPr/>
            </p:nvCxnSpPr>
            <p:spPr bwMode="auto">
              <a:xfrm>
                <a:off x="5451" y="3099"/>
                <a:ext cx="138" cy="2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46" name="AutoShape 1169">
                <a:extLst>
                  <a:ext uri="{FF2B5EF4-FFF2-40B4-BE49-F238E27FC236}">
                    <a16:creationId xmlns:a16="http://schemas.microsoft.com/office/drawing/2014/main" id="{C7C226AF-9F43-4710-A1B5-532575EAF406}"/>
                  </a:ext>
                </a:extLst>
              </p:cNvPr>
              <p:cNvCxnSpPr>
                <a:cxnSpLocks noChangeShapeType="1"/>
                <a:stCxn id="14433" idx="6"/>
                <a:endCxn id="14434" idx="3"/>
              </p:cNvCxnSpPr>
              <p:nvPr/>
            </p:nvCxnSpPr>
            <p:spPr bwMode="auto">
              <a:xfrm flipV="1">
                <a:off x="5712" y="3243"/>
                <a:ext cx="117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447" name="Text Box 1170">
                <a:extLst>
                  <a:ext uri="{FF2B5EF4-FFF2-40B4-BE49-F238E27FC236}">
                    <a16:creationId xmlns:a16="http://schemas.microsoft.com/office/drawing/2014/main" id="{1F82B70A-C5CB-476B-98E5-3504F6EB1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688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A3</a:t>
                </a:r>
              </a:p>
            </p:txBody>
          </p:sp>
          <p:sp>
            <p:nvSpPr>
              <p:cNvPr id="14448" name="Text Box 1171">
                <a:extLst>
                  <a:ext uri="{FF2B5EF4-FFF2-40B4-BE49-F238E27FC236}">
                    <a16:creationId xmlns:a16="http://schemas.microsoft.com/office/drawing/2014/main" id="{78D3A003-55A3-4FE8-ACE3-196BA96AD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12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B2</a:t>
                </a:r>
              </a:p>
            </p:txBody>
          </p:sp>
          <p:sp>
            <p:nvSpPr>
              <p:cNvPr id="14449" name="Text Box 1172">
                <a:extLst>
                  <a:ext uri="{FF2B5EF4-FFF2-40B4-BE49-F238E27FC236}">
                    <a16:creationId xmlns:a16="http://schemas.microsoft.com/office/drawing/2014/main" id="{881A5C58-A9CA-434D-80C6-73F1AB109F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928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C</a:t>
                </a:r>
                <a:r>
                  <a:rPr kumimoji="0" lang="en-US" altLang="zh-TW" sz="1400" b="1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14450" name="Text Box 1173">
                <a:extLst>
                  <a:ext uri="{FF2B5EF4-FFF2-40B4-BE49-F238E27FC236}">
                    <a16:creationId xmlns:a16="http://schemas.microsoft.com/office/drawing/2014/main" id="{CA111C5C-AEBA-4BBA-A4E1-7B5001BB87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496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D</a:t>
                </a:r>
              </a:p>
            </p:txBody>
          </p:sp>
          <p:sp>
            <p:nvSpPr>
              <p:cNvPr id="14451" name="Text Box 1174">
                <a:extLst>
                  <a:ext uri="{FF2B5EF4-FFF2-40B4-BE49-F238E27FC236}">
                    <a16:creationId xmlns:a16="http://schemas.microsoft.com/office/drawing/2014/main" id="{4D98A392-A586-44B8-9824-BCD0AE85D6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2880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E</a:t>
                </a:r>
              </a:p>
            </p:txBody>
          </p:sp>
          <p:sp>
            <p:nvSpPr>
              <p:cNvPr id="14452" name="Text Box 1175">
                <a:extLst>
                  <a:ext uri="{FF2B5EF4-FFF2-40B4-BE49-F238E27FC236}">
                    <a16:creationId xmlns:a16="http://schemas.microsoft.com/office/drawing/2014/main" id="{784B805E-532F-47E5-A7A3-BC51D82A0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736"/>
                <a:ext cx="1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F</a:t>
                </a:r>
              </a:p>
            </p:txBody>
          </p:sp>
          <p:sp>
            <p:nvSpPr>
              <p:cNvPr id="14453" name="Text Box 1176">
                <a:extLst>
                  <a:ext uri="{FF2B5EF4-FFF2-40B4-BE49-F238E27FC236}">
                    <a16:creationId xmlns:a16="http://schemas.microsoft.com/office/drawing/2014/main" id="{29EC5B92-6E29-4A1B-94E2-EEDB96220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G</a:t>
                </a:r>
              </a:p>
            </p:txBody>
          </p:sp>
          <p:sp>
            <p:nvSpPr>
              <p:cNvPr id="14454" name="Text Box 1177">
                <a:extLst>
                  <a:ext uri="{FF2B5EF4-FFF2-40B4-BE49-F238E27FC236}">
                    <a16:creationId xmlns:a16="http://schemas.microsoft.com/office/drawing/2014/main" id="{B92413F5-3CE2-4005-BACE-60B38B2749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3216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H</a:t>
                </a:r>
              </a:p>
            </p:txBody>
          </p:sp>
          <p:sp>
            <p:nvSpPr>
              <p:cNvPr id="14455" name="Text Box 1178">
                <a:extLst>
                  <a:ext uri="{FF2B5EF4-FFF2-40B4-BE49-F238E27FC236}">
                    <a16:creationId xmlns:a16="http://schemas.microsoft.com/office/drawing/2014/main" id="{9304999B-AFEE-4DDD-83A0-995A898DBD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2832"/>
                <a:ext cx="14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I</a:t>
                </a:r>
              </a:p>
            </p:txBody>
          </p:sp>
          <p:sp>
            <p:nvSpPr>
              <p:cNvPr id="14456" name="Text Box 1179">
                <a:extLst>
                  <a:ext uri="{FF2B5EF4-FFF2-40B4-BE49-F238E27FC236}">
                    <a16:creationId xmlns:a16="http://schemas.microsoft.com/office/drawing/2014/main" id="{2B422E87-EA30-4DA5-B4DD-55ED5D9D0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8" y="3216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J</a:t>
                </a:r>
              </a:p>
            </p:txBody>
          </p:sp>
          <p:sp>
            <p:nvSpPr>
              <p:cNvPr id="14457" name="Text Box 1180">
                <a:extLst>
                  <a:ext uri="{FF2B5EF4-FFF2-40B4-BE49-F238E27FC236}">
                    <a16:creationId xmlns:a16="http://schemas.microsoft.com/office/drawing/2014/main" id="{61CDD92D-AD5D-42D1-B066-273D50133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0" y="2976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K</a:t>
                </a:r>
              </a:p>
            </p:txBody>
          </p:sp>
        </p:grpSp>
        <p:sp>
          <p:nvSpPr>
            <p:cNvPr id="14422" name="AutoShape 1254">
              <a:extLst>
                <a:ext uri="{FF2B5EF4-FFF2-40B4-BE49-F238E27FC236}">
                  <a16:creationId xmlns:a16="http://schemas.microsoft.com/office/drawing/2014/main" id="{E0B2D166-4B45-4EB9-BC07-E13B1A442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912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kumimoji="0" lang="zh-TW" altLang="en-US" sz="2400"/>
            </a:p>
          </p:txBody>
        </p:sp>
        <p:sp>
          <p:nvSpPr>
            <p:cNvPr id="14423" name="Text Box 1329">
              <a:extLst>
                <a:ext uri="{FF2B5EF4-FFF2-40B4-BE49-F238E27FC236}">
                  <a16:creationId xmlns:a16="http://schemas.microsoft.com/office/drawing/2014/main" id="{1F9A1B89-F5CB-4E5E-8445-E1EE8350D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2" y="672"/>
              <a:ext cx="89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>
                  <a:solidFill>
                    <a:srgbClr val="FF0000"/>
                  </a:solidFill>
                </a:rPr>
                <a:t>C=&gt;max{3,2}+2</a:t>
              </a:r>
            </a:p>
          </p:txBody>
        </p:sp>
      </p:grpSp>
      <p:grpSp>
        <p:nvGrpSpPr>
          <p:cNvPr id="343387" name="Group 1371">
            <a:extLst>
              <a:ext uri="{FF2B5EF4-FFF2-40B4-BE49-F238E27FC236}">
                <a16:creationId xmlns:a16="http://schemas.microsoft.com/office/drawing/2014/main" id="{05A416A0-6649-4FDC-A843-DDAC1639CD02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2590800"/>
            <a:ext cx="5094288" cy="1600200"/>
            <a:chOff x="2952" y="1632"/>
            <a:chExt cx="3209" cy="1008"/>
          </a:xfrm>
        </p:grpSpPr>
        <p:grpSp>
          <p:nvGrpSpPr>
            <p:cNvPr id="14384" name="Group 1218">
              <a:extLst>
                <a:ext uri="{FF2B5EF4-FFF2-40B4-BE49-F238E27FC236}">
                  <a16:creationId xmlns:a16="http://schemas.microsoft.com/office/drawing/2014/main" id="{3F43647F-5EC9-42C3-BFAD-51CF4E08B1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632"/>
              <a:ext cx="2256" cy="1008"/>
              <a:chOff x="3696" y="2496"/>
              <a:chExt cx="2256" cy="1008"/>
            </a:xfrm>
          </p:grpSpPr>
          <p:sp>
            <p:nvSpPr>
              <p:cNvPr id="14387" name="AutoShape 1219">
                <a:extLst>
                  <a:ext uri="{FF2B5EF4-FFF2-40B4-BE49-F238E27FC236}">
                    <a16:creationId xmlns:a16="http://schemas.microsoft.com/office/drawing/2014/main" id="{125ADB16-831F-4978-9A43-0FD478B2D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388" name="AutoShape 1220">
                <a:extLst>
                  <a:ext uri="{FF2B5EF4-FFF2-40B4-BE49-F238E27FC236}">
                    <a16:creationId xmlns:a16="http://schemas.microsoft.com/office/drawing/2014/main" id="{4C8C2D32-8511-462E-BDB5-68036393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26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89" name="AutoShape 1221">
                <a:extLst>
                  <a:ext uri="{FF2B5EF4-FFF2-40B4-BE49-F238E27FC236}">
                    <a16:creationId xmlns:a16="http://schemas.microsoft.com/office/drawing/2014/main" id="{B1AE29D6-D8D7-44F7-A754-63354E8F3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64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4</a:t>
                </a:r>
              </a:p>
            </p:txBody>
          </p:sp>
          <p:sp>
            <p:nvSpPr>
              <p:cNvPr id="14390" name="AutoShape 1222">
                <a:extLst>
                  <a:ext uri="{FF2B5EF4-FFF2-40B4-BE49-F238E27FC236}">
                    <a16:creationId xmlns:a16="http://schemas.microsoft.com/office/drawing/2014/main" id="{D33CF633-C543-4F1D-A76C-592DF8B41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07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91" name="AutoShape 1223">
                <a:extLst>
                  <a:ext uri="{FF2B5EF4-FFF2-40B4-BE49-F238E27FC236}">
                    <a16:creationId xmlns:a16="http://schemas.microsoft.com/office/drawing/2014/main" id="{1E5578BC-5A92-45CA-BD46-F7AC40AA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392" name="AutoShape 1224">
                <a:extLst>
                  <a:ext uri="{FF2B5EF4-FFF2-40B4-BE49-F238E27FC236}">
                    <a16:creationId xmlns:a16="http://schemas.microsoft.com/office/drawing/2014/main" id="{F7379281-772C-4864-B008-1FB0A0BB1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88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93" name="AutoShape 1225">
                <a:extLst>
                  <a:ext uri="{FF2B5EF4-FFF2-40B4-BE49-F238E27FC236}">
                    <a16:creationId xmlns:a16="http://schemas.microsoft.com/office/drawing/2014/main" id="{098497BD-AC63-4020-AD6E-A9EC8B1B1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394" name="AutoShape 1226">
                <a:extLst>
                  <a:ext uri="{FF2B5EF4-FFF2-40B4-BE49-F238E27FC236}">
                    <a16:creationId xmlns:a16="http://schemas.microsoft.com/office/drawing/2014/main" id="{D0FC4378-2CCF-49C3-B95F-1B1641A6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</a:t>
                </a:r>
              </a:p>
            </p:txBody>
          </p:sp>
          <p:sp>
            <p:nvSpPr>
              <p:cNvPr id="14395" name="AutoShape 1227">
                <a:extLst>
                  <a:ext uri="{FF2B5EF4-FFF2-40B4-BE49-F238E27FC236}">
                    <a16:creationId xmlns:a16="http://schemas.microsoft.com/office/drawing/2014/main" id="{F99B7CF9-2486-4030-B5B6-1F8042052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8" y="2976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5</a:t>
                </a:r>
              </a:p>
            </p:txBody>
          </p:sp>
          <p:sp>
            <p:nvSpPr>
              <p:cNvPr id="14396" name="AutoShape 1228">
                <a:extLst>
                  <a:ext uri="{FF2B5EF4-FFF2-40B4-BE49-F238E27FC236}">
                    <a16:creationId xmlns:a16="http://schemas.microsoft.com/office/drawing/2014/main" id="{D38A154A-8DBF-42D2-B4FF-90F376FD7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97" name="AutoShape 1229">
                <a:extLst>
                  <a:ext uri="{FF2B5EF4-FFF2-40B4-BE49-F238E27FC236}">
                    <a16:creationId xmlns:a16="http://schemas.microsoft.com/office/drawing/2014/main" id="{32C814D9-63B2-4C82-9586-5D9279798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8" y="312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10</a:t>
                </a:r>
              </a:p>
            </p:txBody>
          </p:sp>
          <p:cxnSp>
            <p:nvCxnSpPr>
              <p:cNvPr id="14398" name="AutoShape 1230">
                <a:extLst>
                  <a:ext uri="{FF2B5EF4-FFF2-40B4-BE49-F238E27FC236}">
                    <a16:creationId xmlns:a16="http://schemas.microsoft.com/office/drawing/2014/main" id="{38C366C0-C71C-4D55-889F-BF247A92D53C}"/>
                  </a:ext>
                </a:extLst>
              </p:cNvPr>
              <p:cNvCxnSpPr>
                <a:cxnSpLocks noChangeShapeType="1"/>
                <a:stCxn id="14387" idx="5"/>
                <a:endCxn id="14390" idx="1"/>
              </p:cNvCxnSpPr>
              <p:nvPr/>
            </p:nvCxnSpPr>
            <p:spPr bwMode="auto">
              <a:xfrm>
                <a:off x="3867" y="2955"/>
                <a:ext cx="234" cy="13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99" name="AutoShape 1231">
                <a:extLst>
                  <a:ext uri="{FF2B5EF4-FFF2-40B4-BE49-F238E27FC236}">
                    <a16:creationId xmlns:a16="http://schemas.microsoft.com/office/drawing/2014/main" id="{022F386E-066E-4336-83AF-8B042EE947A7}"/>
                  </a:ext>
                </a:extLst>
              </p:cNvPr>
              <p:cNvCxnSpPr>
                <a:cxnSpLocks noChangeShapeType="1"/>
                <a:stCxn id="14388" idx="6"/>
                <a:endCxn id="14390" idx="3"/>
              </p:cNvCxnSpPr>
              <p:nvPr/>
            </p:nvCxnSpPr>
            <p:spPr bwMode="auto">
              <a:xfrm flipV="1">
                <a:off x="3888" y="3195"/>
                <a:ext cx="213" cy="14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0" name="AutoShape 1232">
                <a:extLst>
                  <a:ext uri="{FF2B5EF4-FFF2-40B4-BE49-F238E27FC236}">
                    <a16:creationId xmlns:a16="http://schemas.microsoft.com/office/drawing/2014/main" id="{759DC792-ED5F-4F9C-9C5E-C283579C234F}"/>
                  </a:ext>
                </a:extLst>
              </p:cNvPr>
              <p:cNvCxnSpPr>
                <a:cxnSpLocks noChangeShapeType="1"/>
                <a:stCxn id="14390" idx="7"/>
                <a:endCxn id="14389" idx="3"/>
              </p:cNvCxnSpPr>
              <p:nvPr/>
            </p:nvCxnSpPr>
            <p:spPr bwMode="auto">
              <a:xfrm flipV="1">
                <a:off x="4203" y="2763"/>
                <a:ext cx="282" cy="33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1" name="AutoShape 1233">
                <a:extLst>
                  <a:ext uri="{FF2B5EF4-FFF2-40B4-BE49-F238E27FC236}">
                    <a16:creationId xmlns:a16="http://schemas.microsoft.com/office/drawing/2014/main" id="{D6F0A1EA-719D-458B-95C3-0EB75F261BC2}"/>
                  </a:ext>
                </a:extLst>
              </p:cNvPr>
              <p:cNvCxnSpPr>
                <a:cxnSpLocks noChangeShapeType="1"/>
                <a:stCxn id="14390" idx="6"/>
                <a:endCxn id="14391" idx="2"/>
              </p:cNvCxnSpPr>
              <p:nvPr/>
            </p:nvCxnSpPr>
            <p:spPr bwMode="auto">
              <a:xfrm flipV="1">
                <a:off x="4224" y="3096"/>
                <a:ext cx="288" cy="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2" name="AutoShape 1234">
                <a:extLst>
                  <a:ext uri="{FF2B5EF4-FFF2-40B4-BE49-F238E27FC236}">
                    <a16:creationId xmlns:a16="http://schemas.microsoft.com/office/drawing/2014/main" id="{30C2371C-DFBD-4519-974E-AB62B530111A}"/>
                  </a:ext>
                </a:extLst>
              </p:cNvPr>
              <p:cNvCxnSpPr>
                <a:cxnSpLocks noChangeShapeType="1"/>
                <a:stCxn id="14390" idx="5"/>
                <a:endCxn id="14393" idx="2"/>
              </p:cNvCxnSpPr>
              <p:nvPr/>
            </p:nvCxnSpPr>
            <p:spPr bwMode="auto">
              <a:xfrm>
                <a:off x="4203" y="3195"/>
                <a:ext cx="309" cy="23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3" name="AutoShape 1235">
                <a:extLst>
                  <a:ext uri="{FF2B5EF4-FFF2-40B4-BE49-F238E27FC236}">
                    <a16:creationId xmlns:a16="http://schemas.microsoft.com/office/drawing/2014/main" id="{BA4D3798-90F7-43C0-A121-2970619C9D7B}"/>
                  </a:ext>
                </a:extLst>
              </p:cNvPr>
              <p:cNvCxnSpPr>
                <a:cxnSpLocks noChangeShapeType="1"/>
                <a:stCxn id="14389" idx="6"/>
                <a:endCxn id="14392" idx="1"/>
              </p:cNvCxnSpPr>
              <p:nvPr/>
            </p:nvCxnSpPr>
            <p:spPr bwMode="auto">
              <a:xfrm>
                <a:off x="4608" y="2712"/>
                <a:ext cx="309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4" name="AutoShape 1236">
                <a:extLst>
                  <a:ext uri="{FF2B5EF4-FFF2-40B4-BE49-F238E27FC236}">
                    <a16:creationId xmlns:a16="http://schemas.microsoft.com/office/drawing/2014/main" id="{B7E6F6E1-7CC4-4E62-9DA5-D22253657C30}"/>
                  </a:ext>
                </a:extLst>
              </p:cNvPr>
              <p:cNvCxnSpPr>
                <a:cxnSpLocks noChangeShapeType="1"/>
                <a:stCxn id="14391" idx="6"/>
                <a:endCxn id="14392" idx="2"/>
              </p:cNvCxnSpPr>
              <p:nvPr/>
            </p:nvCxnSpPr>
            <p:spPr bwMode="auto">
              <a:xfrm flipV="1">
                <a:off x="4656" y="2952"/>
                <a:ext cx="24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5" name="AutoShape 1237">
                <a:extLst>
                  <a:ext uri="{FF2B5EF4-FFF2-40B4-BE49-F238E27FC236}">
                    <a16:creationId xmlns:a16="http://schemas.microsoft.com/office/drawing/2014/main" id="{CF03AFC0-A828-45F2-818C-2D79801A447A}"/>
                  </a:ext>
                </a:extLst>
              </p:cNvPr>
              <p:cNvCxnSpPr>
                <a:cxnSpLocks noChangeShapeType="1"/>
                <a:stCxn id="14393" idx="6"/>
                <a:endCxn id="14394" idx="2"/>
              </p:cNvCxnSpPr>
              <p:nvPr/>
            </p:nvCxnSpPr>
            <p:spPr bwMode="auto">
              <a:xfrm>
                <a:off x="4656" y="3432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6" name="AutoShape 1238">
                <a:extLst>
                  <a:ext uri="{FF2B5EF4-FFF2-40B4-BE49-F238E27FC236}">
                    <a16:creationId xmlns:a16="http://schemas.microsoft.com/office/drawing/2014/main" id="{FD470056-FD03-4F79-B6E6-D4A3161B279E}"/>
                  </a:ext>
                </a:extLst>
              </p:cNvPr>
              <p:cNvCxnSpPr>
                <a:cxnSpLocks noChangeShapeType="1"/>
                <a:stCxn id="14392" idx="6"/>
                <a:endCxn id="14395" idx="2"/>
              </p:cNvCxnSpPr>
              <p:nvPr/>
            </p:nvCxnSpPr>
            <p:spPr bwMode="auto">
              <a:xfrm>
                <a:off x="5040" y="2952"/>
                <a:ext cx="288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7" name="AutoShape 1239">
                <a:extLst>
                  <a:ext uri="{FF2B5EF4-FFF2-40B4-BE49-F238E27FC236}">
                    <a16:creationId xmlns:a16="http://schemas.microsoft.com/office/drawing/2014/main" id="{B8CCFA68-53D5-4E2D-8987-38264B9F31C4}"/>
                  </a:ext>
                </a:extLst>
              </p:cNvPr>
              <p:cNvCxnSpPr>
                <a:cxnSpLocks noChangeShapeType="1"/>
                <a:stCxn id="14394" idx="6"/>
                <a:endCxn id="14396" idx="2"/>
              </p:cNvCxnSpPr>
              <p:nvPr/>
            </p:nvCxnSpPr>
            <p:spPr bwMode="auto">
              <a:xfrm>
                <a:off x="5136" y="3432"/>
                <a:ext cx="43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8" name="AutoShape 1240">
                <a:extLst>
                  <a:ext uri="{FF2B5EF4-FFF2-40B4-BE49-F238E27FC236}">
                    <a16:creationId xmlns:a16="http://schemas.microsoft.com/office/drawing/2014/main" id="{B7474A2F-F25B-4F5C-91C1-2ECE12D4518C}"/>
                  </a:ext>
                </a:extLst>
              </p:cNvPr>
              <p:cNvCxnSpPr>
                <a:cxnSpLocks noChangeShapeType="1"/>
                <a:stCxn id="14395" idx="5"/>
                <a:endCxn id="14396" idx="1"/>
              </p:cNvCxnSpPr>
              <p:nvPr/>
            </p:nvCxnSpPr>
            <p:spPr bwMode="auto">
              <a:xfrm>
                <a:off x="5451" y="3099"/>
                <a:ext cx="138" cy="2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9" name="AutoShape 1241">
                <a:extLst>
                  <a:ext uri="{FF2B5EF4-FFF2-40B4-BE49-F238E27FC236}">
                    <a16:creationId xmlns:a16="http://schemas.microsoft.com/office/drawing/2014/main" id="{D80B1BF2-1C39-4B67-9239-C408B691BA19}"/>
                  </a:ext>
                </a:extLst>
              </p:cNvPr>
              <p:cNvCxnSpPr>
                <a:cxnSpLocks noChangeShapeType="1"/>
                <a:stCxn id="14396" idx="6"/>
                <a:endCxn id="14397" idx="3"/>
              </p:cNvCxnSpPr>
              <p:nvPr/>
            </p:nvCxnSpPr>
            <p:spPr bwMode="auto">
              <a:xfrm flipV="1">
                <a:off x="5712" y="3243"/>
                <a:ext cx="117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410" name="Text Box 1242">
                <a:extLst>
                  <a:ext uri="{FF2B5EF4-FFF2-40B4-BE49-F238E27FC236}">
                    <a16:creationId xmlns:a16="http://schemas.microsoft.com/office/drawing/2014/main" id="{A186BB91-B353-4B81-8C93-553210BFE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688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A3</a:t>
                </a:r>
              </a:p>
            </p:txBody>
          </p:sp>
          <p:sp>
            <p:nvSpPr>
              <p:cNvPr id="14411" name="Text Box 1243">
                <a:extLst>
                  <a:ext uri="{FF2B5EF4-FFF2-40B4-BE49-F238E27FC236}">
                    <a16:creationId xmlns:a16="http://schemas.microsoft.com/office/drawing/2014/main" id="{426E8334-41D2-4773-8AB6-51CC1582C2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12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B2</a:t>
                </a:r>
              </a:p>
            </p:txBody>
          </p:sp>
          <p:sp>
            <p:nvSpPr>
              <p:cNvPr id="14412" name="Text Box 1244">
                <a:extLst>
                  <a:ext uri="{FF2B5EF4-FFF2-40B4-BE49-F238E27FC236}">
                    <a16:creationId xmlns:a16="http://schemas.microsoft.com/office/drawing/2014/main" id="{CBDF259A-A34E-46E1-AE39-5BF4B20978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928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C5</a:t>
                </a:r>
              </a:p>
            </p:txBody>
          </p:sp>
          <p:sp>
            <p:nvSpPr>
              <p:cNvPr id="14413" name="Text Box 1245">
                <a:extLst>
                  <a:ext uri="{FF2B5EF4-FFF2-40B4-BE49-F238E27FC236}">
                    <a16:creationId xmlns:a16="http://schemas.microsoft.com/office/drawing/2014/main" id="{F41A9273-76E3-4E50-B963-8F1A6558B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49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D9</a:t>
                </a:r>
              </a:p>
            </p:txBody>
          </p:sp>
          <p:sp>
            <p:nvSpPr>
              <p:cNvPr id="14414" name="Text Box 1246">
                <a:extLst>
                  <a:ext uri="{FF2B5EF4-FFF2-40B4-BE49-F238E27FC236}">
                    <a16:creationId xmlns:a16="http://schemas.microsoft.com/office/drawing/2014/main" id="{73F2E63A-52D1-40F7-9B3A-EA3019207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288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E8</a:t>
                </a:r>
              </a:p>
            </p:txBody>
          </p:sp>
          <p:sp>
            <p:nvSpPr>
              <p:cNvPr id="14415" name="Text Box 1247">
                <a:extLst>
                  <a:ext uri="{FF2B5EF4-FFF2-40B4-BE49-F238E27FC236}">
                    <a16:creationId xmlns:a16="http://schemas.microsoft.com/office/drawing/2014/main" id="{162EF434-FA8F-45A7-94A5-20E99BCBF5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736"/>
                <a:ext cx="30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F</a:t>
                </a:r>
                <a:r>
                  <a:rPr kumimoji="0" lang="en-US" altLang="zh-TW" sz="1400" b="1">
                    <a:solidFill>
                      <a:srgbClr val="FF0000"/>
                    </a:solidFill>
                  </a:rPr>
                  <a:t>11</a:t>
                </a:r>
              </a:p>
            </p:txBody>
          </p:sp>
          <p:sp>
            <p:nvSpPr>
              <p:cNvPr id="14416" name="Text Box 1248">
                <a:extLst>
                  <a:ext uri="{FF2B5EF4-FFF2-40B4-BE49-F238E27FC236}">
                    <a16:creationId xmlns:a16="http://schemas.microsoft.com/office/drawing/2014/main" id="{34CBE06D-AFCC-49B0-865B-9F23AE202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216"/>
                <a:ext cx="2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G8</a:t>
                </a:r>
              </a:p>
            </p:txBody>
          </p:sp>
          <p:sp>
            <p:nvSpPr>
              <p:cNvPr id="14417" name="Text Box 1249">
                <a:extLst>
                  <a:ext uri="{FF2B5EF4-FFF2-40B4-BE49-F238E27FC236}">
                    <a16:creationId xmlns:a16="http://schemas.microsoft.com/office/drawing/2014/main" id="{0FC0E04F-DE22-4CF8-AB8A-28FCC6380D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321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H</a:t>
                </a:r>
                <a:r>
                  <a:rPr kumimoji="0" lang="en-US" altLang="zh-TW" sz="140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4418" name="Text Box 1250">
                <a:extLst>
                  <a:ext uri="{FF2B5EF4-FFF2-40B4-BE49-F238E27FC236}">
                    <a16:creationId xmlns:a16="http://schemas.microsoft.com/office/drawing/2014/main" id="{BB9635F8-9974-4365-B8AE-0BF88D79CC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2832"/>
                <a:ext cx="14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I</a:t>
                </a:r>
              </a:p>
            </p:txBody>
          </p:sp>
          <p:sp>
            <p:nvSpPr>
              <p:cNvPr id="14419" name="Text Box 1251">
                <a:extLst>
                  <a:ext uri="{FF2B5EF4-FFF2-40B4-BE49-F238E27FC236}">
                    <a16:creationId xmlns:a16="http://schemas.microsoft.com/office/drawing/2014/main" id="{F2592D1B-DA04-4105-BD30-90EBBD652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8" y="3216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J</a:t>
                </a:r>
              </a:p>
            </p:txBody>
          </p:sp>
          <p:sp>
            <p:nvSpPr>
              <p:cNvPr id="14420" name="Text Box 1252">
                <a:extLst>
                  <a:ext uri="{FF2B5EF4-FFF2-40B4-BE49-F238E27FC236}">
                    <a16:creationId xmlns:a16="http://schemas.microsoft.com/office/drawing/2014/main" id="{9BAB3354-A587-4D7E-8753-EA7694AB3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0" y="2976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K</a:t>
                </a:r>
              </a:p>
            </p:txBody>
          </p:sp>
        </p:grpSp>
        <p:sp>
          <p:nvSpPr>
            <p:cNvPr id="14385" name="AutoShape 1292">
              <a:extLst>
                <a:ext uri="{FF2B5EF4-FFF2-40B4-BE49-F238E27FC236}">
                  <a16:creationId xmlns:a16="http://schemas.microsoft.com/office/drawing/2014/main" id="{811221A5-5A4E-43B5-8169-BC85385E6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1968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kumimoji="0" lang="zh-TW" altLang="en-US" sz="2400"/>
            </a:p>
          </p:txBody>
        </p:sp>
        <p:sp>
          <p:nvSpPr>
            <p:cNvPr id="14386" name="Text Box 1370">
              <a:extLst>
                <a:ext uri="{FF2B5EF4-FFF2-40B4-BE49-F238E27FC236}">
                  <a16:creationId xmlns:a16="http://schemas.microsoft.com/office/drawing/2014/main" id="{5FFA9239-C791-4EE3-B0EC-EB4FE674C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1728"/>
              <a:ext cx="8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>
                  <a:solidFill>
                    <a:srgbClr val="FF0000"/>
                  </a:solidFill>
                </a:rPr>
                <a:t>F=&gt;max{9,8}+2</a:t>
              </a:r>
            </a:p>
          </p:txBody>
        </p:sp>
      </p:grpSp>
      <p:grpSp>
        <p:nvGrpSpPr>
          <p:cNvPr id="343389" name="Group 1373">
            <a:extLst>
              <a:ext uri="{FF2B5EF4-FFF2-40B4-BE49-F238E27FC236}">
                <a16:creationId xmlns:a16="http://schemas.microsoft.com/office/drawing/2014/main" id="{4DE32138-C137-4DC6-B4A3-04C9F3720833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4911725" cy="1828800"/>
            <a:chOff x="192" y="2544"/>
            <a:chExt cx="3094" cy="1152"/>
          </a:xfrm>
        </p:grpSpPr>
        <p:grpSp>
          <p:nvGrpSpPr>
            <p:cNvPr id="14347" name="Group 1255">
              <a:extLst>
                <a:ext uri="{FF2B5EF4-FFF2-40B4-BE49-F238E27FC236}">
                  <a16:creationId xmlns:a16="http://schemas.microsoft.com/office/drawing/2014/main" id="{E5E86616-BDEB-4B25-BD4B-04E42C1D6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2688"/>
              <a:ext cx="2256" cy="1008"/>
              <a:chOff x="3696" y="2496"/>
              <a:chExt cx="2256" cy="1008"/>
            </a:xfrm>
          </p:grpSpPr>
          <p:sp>
            <p:nvSpPr>
              <p:cNvPr id="14350" name="AutoShape 1256">
                <a:extLst>
                  <a:ext uri="{FF2B5EF4-FFF2-40B4-BE49-F238E27FC236}">
                    <a16:creationId xmlns:a16="http://schemas.microsoft.com/office/drawing/2014/main" id="{EB78C0DF-17FA-408D-8E82-9F50577C1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351" name="AutoShape 1257">
                <a:extLst>
                  <a:ext uri="{FF2B5EF4-FFF2-40B4-BE49-F238E27FC236}">
                    <a16:creationId xmlns:a16="http://schemas.microsoft.com/office/drawing/2014/main" id="{9174A8C5-8FF8-450F-B814-A0D1C7D33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26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52" name="AutoShape 1258">
                <a:extLst>
                  <a:ext uri="{FF2B5EF4-FFF2-40B4-BE49-F238E27FC236}">
                    <a16:creationId xmlns:a16="http://schemas.microsoft.com/office/drawing/2014/main" id="{379E0AC8-21DF-403C-8963-8CC889BBD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64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4</a:t>
                </a:r>
              </a:p>
            </p:txBody>
          </p:sp>
          <p:sp>
            <p:nvSpPr>
              <p:cNvPr id="14353" name="AutoShape 1259">
                <a:extLst>
                  <a:ext uri="{FF2B5EF4-FFF2-40B4-BE49-F238E27FC236}">
                    <a16:creationId xmlns:a16="http://schemas.microsoft.com/office/drawing/2014/main" id="{29C3034A-D1A8-4696-8B83-35109AEF3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072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54" name="AutoShape 1260">
                <a:extLst>
                  <a:ext uri="{FF2B5EF4-FFF2-40B4-BE49-F238E27FC236}">
                    <a16:creationId xmlns:a16="http://schemas.microsoft.com/office/drawing/2014/main" id="{A78278D3-9015-4B49-BBAB-0D0E3AF53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024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355" name="AutoShape 1261">
                <a:extLst>
                  <a:ext uri="{FF2B5EF4-FFF2-40B4-BE49-F238E27FC236}">
                    <a16:creationId xmlns:a16="http://schemas.microsoft.com/office/drawing/2014/main" id="{A8C20126-B0FF-488F-BDB3-F84E6B92A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88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56" name="AutoShape 1262">
                <a:extLst>
                  <a:ext uri="{FF2B5EF4-FFF2-40B4-BE49-F238E27FC236}">
                    <a16:creationId xmlns:a16="http://schemas.microsoft.com/office/drawing/2014/main" id="{1754FC47-481A-49B0-968A-FF1AA437C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3</a:t>
                </a:r>
              </a:p>
            </p:txBody>
          </p:sp>
          <p:sp>
            <p:nvSpPr>
              <p:cNvPr id="14357" name="AutoShape 1263">
                <a:extLst>
                  <a:ext uri="{FF2B5EF4-FFF2-40B4-BE49-F238E27FC236}">
                    <a16:creationId xmlns:a16="http://schemas.microsoft.com/office/drawing/2014/main" id="{8578B0B1-140A-4D2E-B4A3-C800F731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</a:t>
                </a:r>
              </a:p>
            </p:txBody>
          </p:sp>
          <p:sp>
            <p:nvSpPr>
              <p:cNvPr id="14358" name="AutoShape 1264">
                <a:extLst>
                  <a:ext uri="{FF2B5EF4-FFF2-40B4-BE49-F238E27FC236}">
                    <a16:creationId xmlns:a16="http://schemas.microsoft.com/office/drawing/2014/main" id="{8FED36D2-8D9F-437E-9ED0-5F62B5E1C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8" y="2976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5</a:t>
                </a:r>
              </a:p>
            </p:txBody>
          </p:sp>
          <p:sp>
            <p:nvSpPr>
              <p:cNvPr id="14359" name="AutoShape 1265">
                <a:extLst>
                  <a:ext uri="{FF2B5EF4-FFF2-40B4-BE49-F238E27FC236}">
                    <a16:creationId xmlns:a16="http://schemas.microsoft.com/office/drawing/2014/main" id="{F7DC3D59-969D-4EB1-A968-1D6ECE804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" y="336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2</a:t>
                </a:r>
              </a:p>
            </p:txBody>
          </p:sp>
          <p:sp>
            <p:nvSpPr>
              <p:cNvPr id="14360" name="AutoShape 1266">
                <a:extLst>
                  <a:ext uri="{FF2B5EF4-FFF2-40B4-BE49-F238E27FC236}">
                    <a16:creationId xmlns:a16="http://schemas.microsoft.com/office/drawing/2014/main" id="{276BDC1D-8A31-4174-B1AB-E3C6E0A48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8" y="3120"/>
                <a:ext cx="144" cy="144"/>
              </a:xfrm>
              <a:prstGeom prst="flowChartConnector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kumimoji="0" lang="en-US" altLang="zh-TW" sz="1400"/>
                  <a:t>10</a:t>
                </a:r>
              </a:p>
            </p:txBody>
          </p:sp>
          <p:cxnSp>
            <p:nvCxnSpPr>
              <p:cNvPr id="14361" name="AutoShape 1267">
                <a:extLst>
                  <a:ext uri="{FF2B5EF4-FFF2-40B4-BE49-F238E27FC236}">
                    <a16:creationId xmlns:a16="http://schemas.microsoft.com/office/drawing/2014/main" id="{DE42EA8E-CC64-4E1E-8542-7982A848BA0D}"/>
                  </a:ext>
                </a:extLst>
              </p:cNvPr>
              <p:cNvCxnSpPr>
                <a:cxnSpLocks noChangeShapeType="1"/>
                <a:stCxn id="14350" idx="5"/>
                <a:endCxn id="14353" idx="1"/>
              </p:cNvCxnSpPr>
              <p:nvPr/>
            </p:nvCxnSpPr>
            <p:spPr bwMode="auto">
              <a:xfrm>
                <a:off x="3867" y="2955"/>
                <a:ext cx="234" cy="13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2" name="AutoShape 1268">
                <a:extLst>
                  <a:ext uri="{FF2B5EF4-FFF2-40B4-BE49-F238E27FC236}">
                    <a16:creationId xmlns:a16="http://schemas.microsoft.com/office/drawing/2014/main" id="{D6284418-3299-4D27-82CC-4BA5E2FAA638}"/>
                  </a:ext>
                </a:extLst>
              </p:cNvPr>
              <p:cNvCxnSpPr>
                <a:cxnSpLocks noChangeShapeType="1"/>
                <a:stCxn id="14351" idx="6"/>
                <a:endCxn id="14353" idx="3"/>
              </p:cNvCxnSpPr>
              <p:nvPr/>
            </p:nvCxnSpPr>
            <p:spPr bwMode="auto">
              <a:xfrm flipV="1">
                <a:off x="3888" y="3195"/>
                <a:ext cx="213" cy="14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3" name="AutoShape 1269">
                <a:extLst>
                  <a:ext uri="{FF2B5EF4-FFF2-40B4-BE49-F238E27FC236}">
                    <a16:creationId xmlns:a16="http://schemas.microsoft.com/office/drawing/2014/main" id="{06E1537A-E480-4160-9E82-3391A363823F}"/>
                  </a:ext>
                </a:extLst>
              </p:cNvPr>
              <p:cNvCxnSpPr>
                <a:cxnSpLocks noChangeShapeType="1"/>
                <a:stCxn id="14353" idx="7"/>
                <a:endCxn id="14352" idx="3"/>
              </p:cNvCxnSpPr>
              <p:nvPr/>
            </p:nvCxnSpPr>
            <p:spPr bwMode="auto">
              <a:xfrm flipV="1">
                <a:off x="4203" y="2763"/>
                <a:ext cx="282" cy="33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4" name="AutoShape 1270">
                <a:extLst>
                  <a:ext uri="{FF2B5EF4-FFF2-40B4-BE49-F238E27FC236}">
                    <a16:creationId xmlns:a16="http://schemas.microsoft.com/office/drawing/2014/main" id="{B87F08F1-EE51-4F39-83CF-F01E6CD1B063}"/>
                  </a:ext>
                </a:extLst>
              </p:cNvPr>
              <p:cNvCxnSpPr>
                <a:cxnSpLocks noChangeShapeType="1"/>
                <a:stCxn id="14353" idx="6"/>
                <a:endCxn id="14354" idx="2"/>
              </p:cNvCxnSpPr>
              <p:nvPr/>
            </p:nvCxnSpPr>
            <p:spPr bwMode="auto">
              <a:xfrm flipV="1">
                <a:off x="4224" y="3096"/>
                <a:ext cx="288" cy="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5" name="AutoShape 1271">
                <a:extLst>
                  <a:ext uri="{FF2B5EF4-FFF2-40B4-BE49-F238E27FC236}">
                    <a16:creationId xmlns:a16="http://schemas.microsoft.com/office/drawing/2014/main" id="{545C9C02-D28F-47DE-B10A-FA3005106945}"/>
                  </a:ext>
                </a:extLst>
              </p:cNvPr>
              <p:cNvCxnSpPr>
                <a:cxnSpLocks noChangeShapeType="1"/>
                <a:stCxn id="14353" idx="5"/>
                <a:endCxn id="14356" idx="2"/>
              </p:cNvCxnSpPr>
              <p:nvPr/>
            </p:nvCxnSpPr>
            <p:spPr bwMode="auto">
              <a:xfrm>
                <a:off x="4203" y="3195"/>
                <a:ext cx="309" cy="23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6" name="AutoShape 1272">
                <a:extLst>
                  <a:ext uri="{FF2B5EF4-FFF2-40B4-BE49-F238E27FC236}">
                    <a16:creationId xmlns:a16="http://schemas.microsoft.com/office/drawing/2014/main" id="{86D74D76-BF35-440C-8DA4-D85CC81747EA}"/>
                  </a:ext>
                </a:extLst>
              </p:cNvPr>
              <p:cNvCxnSpPr>
                <a:cxnSpLocks noChangeShapeType="1"/>
                <a:stCxn id="14352" idx="6"/>
                <a:endCxn id="14355" idx="1"/>
              </p:cNvCxnSpPr>
              <p:nvPr/>
            </p:nvCxnSpPr>
            <p:spPr bwMode="auto">
              <a:xfrm>
                <a:off x="4608" y="2712"/>
                <a:ext cx="309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7" name="AutoShape 1273">
                <a:extLst>
                  <a:ext uri="{FF2B5EF4-FFF2-40B4-BE49-F238E27FC236}">
                    <a16:creationId xmlns:a16="http://schemas.microsoft.com/office/drawing/2014/main" id="{521AFCB2-9C23-4150-8521-5F025FA393D7}"/>
                  </a:ext>
                </a:extLst>
              </p:cNvPr>
              <p:cNvCxnSpPr>
                <a:cxnSpLocks noChangeShapeType="1"/>
                <a:stCxn id="14354" idx="6"/>
                <a:endCxn id="14355" idx="2"/>
              </p:cNvCxnSpPr>
              <p:nvPr/>
            </p:nvCxnSpPr>
            <p:spPr bwMode="auto">
              <a:xfrm flipV="1">
                <a:off x="4656" y="2952"/>
                <a:ext cx="24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8" name="AutoShape 1274">
                <a:extLst>
                  <a:ext uri="{FF2B5EF4-FFF2-40B4-BE49-F238E27FC236}">
                    <a16:creationId xmlns:a16="http://schemas.microsoft.com/office/drawing/2014/main" id="{20A8C3C1-4594-419B-90EF-2D3E8299D793}"/>
                  </a:ext>
                </a:extLst>
              </p:cNvPr>
              <p:cNvCxnSpPr>
                <a:cxnSpLocks noChangeShapeType="1"/>
                <a:stCxn id="14356" idx="6"/>
                <a:endCxn id="14357" idx="2"/>
              </p:cNvCxnSpPr>
              <p:nvPr/>
            </p:nvCxnSpPr>
            <p:spPr bwMode="auto">
              <a:xfrm>
                <a:off x="4656" y="3432"/>
                <a:ext cx="336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69" name="AutoShape 1275">
                <a:extLst>
                  <a:ext uri="{FF2B5EF4-FFF2-40B4-BE49-F238E27FC236}">
                    <a16:creationId xmlns:a16="http://schemas.microsoft.com/office/drawing/2014/main" id="{5DED29AF-ACDE-4953-98DE-853FFE7B50A6}"/>
                  </a:ext>
                </a:extLst>
              </p:cNvPr>
              <p:cNvCxnSpPr>
                <a:cxnSpLocks noChangeShapeType="1"/>
                <a:stCxn id="14355" idx="6"/>
                <a:endCxn id="14358" idx="2"/>
              </p:cNvCxnSpPr>
              <p:nvPr/>
            </p:nvCxnSpPr>
            <p:spPr bwMode="auto">
              <a:xfrm>
                <a:off x="5040" y="2952"/>
                <a:ext cx="288" cy="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70" name="AutoShape 1276">
                <a:extLst>
                  <a:ext uri="{FF2B5EF4-FFF2-40B4-BE49-F238E27FC236}">
                    <a16:creationId xmlns:a16="http://schemas.microsoft.com/office/drawing/2014/main" id="{1B78E811-13AD-4682-BEB9-74FC4B9E692B}"/>
                  </a:ext>
                </a:extLst>
              </p:cNvPr>
              <p:cNvCxnSpPr>
                <a:cxnSpLocks noChangeShapeType="1"/>
                <a:stCxn id="14357" idx="6"/>
                <a:endCxn id="14359" idx="2"/>
              </p:cNvCxnSpPr>
              <p:nvPr/>
            </p:nvCxnSpPr>
            <p:spPr bwMode="auto">
              <a:xfrm>
                <a:off x="5136" y="3432"/>
                <a:ext cx="43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71" name="AutoShape 1277">
                <a:extLst>
                  <a:ext uri="{FF2B5EF4-FFF2-40B4-BE49-F238E27FC236}">
                    <a16:creationId xmlns:a16="http://schemas.microsoft.com/office/drawing/2014/main" id="{54DEC2C3-DD6C-4F3D-9699-929D57956D59}"/>
                  </a:ext>
                </a:extLst>
              </p:cNvPr>
              <p:cNvCxnSpPr>
                <a:cxnSpLocks noChangeShapeType="1"/>
                <a:stCxn id="14358" idx="5"/>
                <a:endCxn id="14359" idx="1"/>
              </p:cNvCxnSpPr>
              <p:nvPr/>
            </p:nvCxnSpPr>
            <p:spPr bwMode="auto">
              <a:xfrm>
                <a:off x="5451" y="3099"/>
                <a:ext cx="138" cy="28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72" name="AutoShape 1278">
                <a:extLst>
                  <a:ext uri="{FF2B5EF4-FFF2-40B4-BE49-F238E27FC236}">
                    <a16:creationId xmlns:a16="http://schemas.microsoft.com/office/drawing/2014/main" id="{53210480-8A3A-40F1-9658-146A1D831889}"/>
                  </a:ext>
                </a:extLst>
              </p:cNvPr>
              <p:cNvCxnSpPr>
                <a:cxnSpLocks noChangeShapeType="1"/>
                <a:stCxn id="14359" idx="6"/>
                <a:endCxn id="14360" idx="3"/>
              </p:cNvCxnSpPr>
              <p:nvPr/>
            </p:nvCxnSpPr>
            <p:spPr bwMode="auto">
              <a:xfrm flipV="1">
                <a:off x="5712" y="3243"/>
                <a:ext cx="117" cy="1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373" name="Text Box 1279">
                <a:extLst>
                  <a:ext uri="{FF2B5EF4-FFF2-40B4-BE49-F238E27FC236}">
                    <a16:creationId xmlns:a16="http://schemas.microsoft.com/office/drawing/2014/main" id="{E4513B83-106C-4442-9072-30901918B4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688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A3</a:t>
                </a:r>
              </a:p>
            </p:txBody>
          </p:sp>
          <p:sp>
            <p:nvSpPr>
              <p:cNvPr id="14374" name="Text Box 1280">
                <a:extLst>
                  <a:ext uri="{FF2B5EF4-FFF2-40B4-BE49-F238E27FC236}">
                    <a16:creationId xmlns:a16="http://schemas.microsoft.com/office/drawing/2014/main" id="{4BFD3908-26F3-4680-9061-6872979CAE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12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B2</a:t>
                </a:r>
              </a:p>
            </p:txBody>
          </p:sp>
          <p:sp>
            <p:nvSpPr>
              <p:cNvPr id="14375" name="Text Box 1281">
                <a:extLst>
                  <a:ext uri="{FF2B5EF4-FFF2-40B4-BE49-F238E27FC236}">
                    <a16:creationId xmlns:a16="http://schemas.microsoft.com/office/drawing/2014/main" id="{6187E010-FE4F-4B87-B255-1CD052419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928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C5</a:t>
                </a:r>
              </a:p>
            </p:txBody>
          </p:sp>
          <p:sp>
            <p:nvSpPr>
              <p:cNvPr id="14376" name="Text Box 1282">
                <a:extLst>
                  <a:ext uri="{FF2B5EF4-FFF2-40B4-BE49-F238E27FC236}">
                    <a16:creationId xmlns:a16="http://schemas.microsoft.com/office/drawing/2014/main" id="{88B4B70B-D425-4644-A2E6-CC23FF1493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6" y="249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D9</a:t>
                </a:r>
              </a:p>
            </p:txBody>
          </p:sp>
          <p:sp>
            <p:nvSpPr>
              <p:cNvPr id="14377" name="Text Box 1283">
                <a:extLst>
                  <a:ext uri="{FF2B5EF4-FFF2-40B4-BE49-F238E27FC236}">
                    <a16:creationId xmlns:a16="http://schemas.microsoft.com/office/drawing/2014/main" id="{6E4DDCD5-5341-4683-B116-BAA0D67101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2880"/>
                <a:ext cx="2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E8</a:t>
                </a:r>
              </a:p>
            </p:txBody>
          </p:sp>
          <p:sp>
            <p:nvSpPr>
              <p:cNvPr id="14378" name="Text Box 1284">
                <a:extLst>
                  <a:ext uri="{FF2B5EF4-FFF2-40B4-BE49-F238E27FC236}">
                    <a16:creationId xmlns:a16="http://schemas.microsoft.com/office/drawing/2014/main" id="{990D3D1E-47A7-44A4-B699-E6AA95FA2D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2736"/>
                <a:ext cx="30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F11</a:t>
                </a:r>
              </a:p>
            </p:txBody>
          </p:sp>
          <p:sp>
            <p:nvSpPr>
              <p:cNvPr id="14379" name="Text Box 1285">
                <a:extLst>
                  <a:ext uri="{FF2B5EF4-FFF2-40B4-BE49-F238E27FC236}">
                    <a16:creationId xmlns:a16="http://schemas.microsoft.com/office/drawing/2014/main" id="{17AA797F-F3CA-4878-A796-8499A82A28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216"/>
                <a:ext cx="2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G8</a:t>
                </a:r>
              </a:p>
            </p:txBody>
          </p:sp>
          <p:sp>
            <p:nvSpPr>
              <p:cNvPr id="14380" name="Text Box 1286">
                <a:extLst>
                  <a:ext uri="{FF2B5EF4-FFF2-40B4-BE49-F238E27FC236}">
                    <a16:creationId xmlns:a16="http://schemas.microsoft.com/office/drawing/2014/main" id="{02FCA8BC-9B94-4E8A-9374-23C5F70EF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3216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H9</a:t>
                </a:r>
              </a:p>
            </p:txBody>
          </p:sp>
          <p:sp>
            <p:nvSpPr>
              <p:cNvPr id="14381" name="Text Box 1287">
                <a:extLst>
                  <a:ext uri="{FF2B5EF4-FFF2-40B4-BE49-F238E27FC236}">
                    <a16:creationId xmlns:a16="http://schemas.microsoft.com/office/drawing/2014/main" id="{4B5B7C3D-0805-413D-A36E-8768D2BD4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2832"/>
                <a:ext cx="27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I</a:t>
                </a:r>
                <a:r>
                  <a:rPr kumimoji="0" lang="en-US" altLang="zh-TW" sz="1400">
                    <a:solidFill>
                      <a:srgbClr val="FF0000"/>
                    </a:solidFill>
                  </a:rPr>
                  <a:t>16</a:t>
                </a:r>
              </a:p>
            </p:txBody>
          </p:sp>
          <p:sp>
            <p:nvSpPr>
              <p:cNvPr id="14382" name="Text Box 1288">
                <a:extLst>
                  <a:ext uri="{FF2B5EF4-FFF2-40B4-BE49-F238E27FC236}">
                    <a16:creationId xmlns:a16="http://schemas.microsoft.com/office/drawing/2014/main" id="{FBCE9376-29B4-4D9A-8F42-EABC718F29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8" y="3216"/>
                <a:ext cx="2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J</a:t>
                </a:r>
                <a:r>
                  <a:rPr kumimoji="0" lang="en-US" altLang="zh-TW" sz="1400" b="1">
                    <a:solidFill>
                      <a:srgbClr val="FF0000"/>
                    </a:solidFill>
                  </a:rPr>
                  <a:t>18</a:t>
                </a:r>
              </a:p>
            </p:txBody>
          </p:sp>
          <p:sp>
            <p:nvSpPr>
              <p:cNvPr id="14383" name="Text Box 1289">
                <a:extLst>
                  <a:ext uri="{FF2B5EF4-FFF2-40B4-BE49-F238E27FC236}">
                    <a16:creationId xmlns:a16="http://schemas.microsoft.com/office/drawing/2014/main" id="{71B111DF-7AE5-4780-A16C-95BC50624F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0" y="2976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0" lang="en-US" altLang="zh-TW" sz="1400"/>
                  <a:t>K</a:t>
                </a:r>
              </a:p>
            </p:txBody>
          </p:sp>
        </p:grpSp>
        <p:sp>
          <p:nvSpPr>
            <p:cNvPr id="14348" name="AutoShape 1291">
              <a:extLst>
                <a:ext uri="{FF2B5EF4-FFF2-40B4-BE49-F238E27FC236}">
                  <a16:creationId xmlns:a16="http://schemas.microsoft.com/office/drawing/2014/main" id="{703296A0-FAA0-4C68-9EA7-20FA619508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500000" flipH="1">
              <a:off x="2904" y="2544"/>
              <a:ext cx="382" cy="181"/>
            </a:xfrm>
            <a:prstGeom prst="rightArrow">
              <a:avLst>
                <a:gd name="adj1" fmla="val 50000"/>
                <a:gd name="adj2" fmla="val 5276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kumimoji="0" lang="zh-TW" altLang="en-US" sz="2400"/>
            </a:p>
          </p:txBody>
        </p:sp>
        <p:sp>
          <p:nvSpPr>
            <p:cNvPr id="14349" name="Text Box 1372">
              <a:extLst>
                <a:ext uri="{FF2B5EF4-FFF2-40B4-BE49-F238E27FC236}">
                  <a16:creationId xmlns:a16="http://schemas.microsoft.com/office/drawing/2014/main" id="{EF4819EC-2767-47EB-A57D-0EBA6D234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32"/>
              <a:ext cx="9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>
                  <a:solidFill>
                    <a:srgbClr val="FF0000"/>
                  </a:solidFill>
                </a:rPr>
                <a:t>J=&gt;max{9,16}+2</a:t>
              </a:r>
            </a:p>
          </p:txBody>
        </p:sp>
      </p:grpSp>
      <p:sp>
        <p:nvSpPr>
          <p:cNvPr id="14346" name="Text Box 1375">
            <a:extLst>
              <a:ext uri="{FF2B5EF4-FFF2-40B4-BE49-F238E27FC236}">
                <a16:creationId xmlns:a16="http://schemas.microsoft.com/office/drawing/2014/main" id="{1814714B-49C1-4F33-BD21-6955EDA79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18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1.1: The Time to Complete a Project</a:t>
            </a:r>
            <a:endParaRPr kumimoji="0" lang="zh-TW" altLang="en-US" sz="1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4">
            <a:extLst>
              <a:ext uri="{FF2B5EF4-FFF2-40B4-BE49-F238E27FC236}">
                <a16:creationId xmlns:a16="http://schemas.microsoft.com/office/drawing/2014/main" id="{D3A23474-0D25-4B76-A538-F92AC95D4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7E53573E-F63B-4732-A647-71F90F280E20}" type="slidenum">
              <a:rPr lang="zh-TW" altLang="en-US" sz="1400" smtClean="0">
                <a:latin typeface="Times New Roman" panose="02020603050405020304" pitchFamily="18" charset="0"/>
              </a:rPr>
              <a:pPr/>
              <a:t>8</a:t>
            </a:fld>
            <a:endParaRPr lang="en-US" altLang="zh-TW" sz="1400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3A56834-BC80-4D2C-9FAD-09320C36F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Arial" panose="020B0604020202020204" pitchFamily="34" charset="0"/>
                <a:ea typeface="新細明體" panose="02020500000000000000" pitchFamily="18" charset="-120"/>
              </a:rPr>
              <a:t>Critical Path Analysis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C128601F-45DE-4899-930B-CB8C4604C52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990600"/>
            <a:ext cx="9105900" cy="5410200"/>
          </a:xfrm>
        </p:spPr>
        <p:txBody>
          <a:bodyPr/>
          <a:lstStyle/>
          <a:p>
            <a:pPr marL="0" indent="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新細明體" panose="02020500000000000000" pitchFamily="18" charset="-120"/>
              </a:rPr>
              <a:t>At least need 28 days =&gt; June 2 is ok</a:t>
            </a: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24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新細明體" panose="02020500000000000000" pitchFamily="18" charset="-120"/>
              </a:rPr>
              <a:t>Graph Properties: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Appearance is </a:t>
            </a:r>
            <a:r>
              <a:rPr lang="en-US" altLang="zh-TW" sz="24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not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unique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Acylic</a:t>
            </a: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24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r>
              <a:rPr lang="en-US" altLang="zh-TW" sz="2400" b="1">
                <a:solidFill>
                  <a:schemeClr val="accent2"/>
                </a:solidFill>
                <a:ea typeface="新細明體" panose="02020500000000000000" pitchFamily="18" charset="-120"/>
              </a:rPr>
              <a:t>PERT</a:t>
            </a:r>
            <a:r>
              <a:rPr lang="en-US" altLang="zh-TW" sz="2400">
                <a:ea typeface="新細明體" panose="02020500000000000000" pitchFamily="18" charset="-120"/>
              </a:rPr>
              <a:t>: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P</a:t>
            </a:r>
            <a:r>
              <a:rPr lang="en-US" altLang="zh-TW" sz="2400">
                <a:ea typeface="新細明體" panose="02020500000000000000" pitchFamily="18" charset="-120"/>
              </a:rPr>
              <a:t>rogram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E</a:t>
            </a:r>
            <a:r>
              <a:rPr lang="en-US" altLang="zh-TW" sz="2400">
                <a:ea typeface="新細明體" panose="02020500000000000000" pitchFamily="18" charset="-120"/>
              </a:rPr>
              <a:t>valuation and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R</a:t>
            </a:r>
            <a:r>
              <a:rPr lang="en-US" altLang="zh-TW" sz="2400">
                <a:ea typeface="新細明體" panose="02020500000000000000" pitchFamily="18" charset="-120"/>
              </a:rPr>
              <a:t>eview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T</a:t>
            </a:r>
            <a:r>
              <a:rPr lang="en-US" altLang="zh-TW" sz="2400">
                <a:ea typeface="新細明體" panose="02020500000000000000" pitchFamily="18" charset="-120"/>
              </a:rPr>
              <a:t>echnique</a:t>
            </a:r>
            <a:br>
              <a:rPr lang="en-US" altLang="zh-TW" sz="2400">
                <a:ea typeface="新細明體" panose="02020500000000000000" pitchFamily="18" charset="-120"/>
              </a:rPr>
            </a:br>
            <a:r>
              <a:rPr lang="en-US" altLang="zh-TW" sz="2400">
                <a:ea typeface="新細明體" panose="02020500000000000000" pitchFamily="18" charset="-120"/>
              </a:rPr>
              <a:t>	  </a:t>
            </a:r>
            <a:r>
              <a:rPr lang="en-US" altLang="zh-TW" sz="1800">
                <a:ea typeface="新細明體" panose="02020500000000000000" pitchFamily="18" charset="-120"/>
              </a:rPr>
              <a:t>(1958 US Navy Polaris submarine and missile project)</a:t>
            </a: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18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endParaRPr lang="en-US" altLang="zh-TW" sz="2400">
              <a:ea typeface="新細明體" panose="02020500000000000000" pitchFamily="18" charset="-120"/>
            </a:endParaRPr>
          </a:p>
          <a:p>
            <a:pPr marL="0" indent="0">
              <a:lnSpc>
                <a:spcPct val="90000"/>
              </a:lnSpc>
              <a:buFontTx/>
              <a:buChar char="•"/>
            </a:pPr>
            <a:r>
              <a:rPr lang="en-US" altLang="zh-TW" sz="2400">
                <a:ea typeface="新細明體" panose="02020500000000000000" pitchFamily="18" charset="-120"/>
              </a:rPr>
              <a:t>Hang up the destination node, the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longest path</a:t>
            </a:r>
            <a:r>
              <a:rPr lang="en-US" altLang="zh-TW" sz="2400">
                <a:ea typeface="新細明體" panose="02020500000000000000" pitchFamily="18" charset="-120"/>
              </a:rPr>
              <a:t> == </a:t>
            </a:r>
            <a:r>
              <a:rPr lang="en-US" altLang="zh-TW" sz="2400">
                <a:solidFill>
                  <a:schemeClr val="accent2"/>
                </a:solidFill>
                <a:ea typeface="新細明體" panose="02020500000000000000" pitchFamily="18" charset="-120"/>
              </a:rPr>
              <a:t>critical path</a:t>
            </a:r>
          </a:p>
        </p:txBody>
      </p:sp>
      <p:grpSp>
        <p:nvGrpSpPr>
          <p:cNvPr id="16389" name="Group 159">
            <a:extLst>
              <a:ext uri="{FF2B5EF4-FFF2-40B4-BE49-F238E27FC236}">
                <a16:creationId xmlns:a16="http://schemas.microsoft.com/office/drawing/2014/main" id="{DD48299A-F9FF-485E-AB38-C3CA156E551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962400"/>
            <a:ext cx="3776663" cy="1600200"/>
            <a:chOff x="3696" y="2496"/>
            <a:chExt cx="2379" cy="1008"/>
          </a:xfrm>
        </p:grpSpPr>
        <p:sp>
          <p:nvSpPr>
            <p:cNvPr id="16391" name="AutoShape 160">
              <a:extLst>
                <a:ext uri="{FF2B5EF4-FFF2-40B4-BE49-F238E27FC236}">
                  <a16:creationId xmlns:a16="http://schemas.microsoft.com/office/drawing/2014/main" id="{EA9E1063-5794-4840-800D-EAA49E4AA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832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6392" name="AutoShape 161">
              <a:extLst>
                <a:ext uri="{FF2B5EF4-FFF2-40B4-BE49-F238E27FC236}">
                  <a16:creationId xmlns:a16="http://schemas.microsoft.com/office/drawing/2014/main" id="{E9E86196-8165-4621-AB2C-BA040152F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264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6393" name="AutoShape 162">
              <a:extLst>
                <a:ext uri="{FF2B5EF4-FFF2-40B4-BE49-F238E27FC236}">
                  <a16:creationId xmlns:a16="http://schemas.microsoft.com/office/drawing/2014/main" id="{179A91EA-F402-4FA7-9C88-60BB94E00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64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4</a:t>
              </a:r>
            </a:p>
          </p:txBody>
        </p:sp>
        <p:sp>
          <p:nvSpPr>
            <p:cNvPr id="16394" name="AutoShape 163">
              <a:extLst>
                <a:ext uri="{FF2B5EF4-FFF2-40B4-BE49-F238E27FC236}">
                  <a16:creationId xmlns:a16="http://schemas.microsoft.com/office/drawing/2014/main" id="{14EB89EC-6E9F-4508-851B-24B64D127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072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6395" name="AutoShape 164">
              <a:extLst>
                <a:ext uri="{FF2B5EF4-FFF2-40B4-BE49-F238E27FC236}">
                  <a16:creationId xmlns:a16="http://schemas.microsoft.com/office/drawing/2014/main" id="{D4C3E625-DD21-4A73-8F53-E5C6643A0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024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6396" name="AutoShape 165">
              <a:extLst>
                <a:ext uri="{FF2B5EF4-FFF2-40B4-BE49-F238E27FC236}">
                  <a16:creationId xmlns:a16="http://schemas.microsoft.com/office/drawing/2014/main" id="{260A1987-7D81-4DED-ABF2-3E5EEBF94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8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6397" name="AutoShape 166">
              <a:extLst>
                <a:ext uri="{FF2B5EF4-FFF2-40B4-BE49-F238E27FC236}">
                  <a16:creationId xmlns:a16="http://schemas.microsoft.com/office/drawing/2014/main" id="{FC3FB9F1-C327-4613-9C37-30B51E2CC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36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3</a:t>
              </a:r>
            </a:p>
          </p:txBody>
        </p:sp>
        <p:sp>
          <p:nvSpPr>
            <p:cNvPr id="16398" name="AutoShape 167">
              <a:extLst>
                <a:ext uri="{FF2B5EF4-FFF2-40B4-BE49-F238E27FC236}">
                  <a16:creationId xmlns:a16="http://schemas.microsoft.com/office/drawing/2014/main" id="{60FD5C2C-0F5C-478E-8C9C-7EEB4D3FC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36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1</a:t>
              </a:r>
            </a:p>
          </p:txBody>
        </p:sp>
        <p:sp>
          <p:nvSpPr>
            <p:cNvPr id="16399" name="AutoShape 168">
              <a:extLst>
                <a:ext uri="{FF2B5EF4-FFF2-40B4-BE49-F238E27FC236}">
                  <a16:creationId xmlns:a16="http://schemas.microsoft.com/office/drawing/2014/main" id="{8405FB2E-50A0-4D80-8D9F-3EFF0C618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2976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5</a:t>
              </a:r>
            </a:p>
          </p:txBody>
        </p:sp>
        <p:sp>
          <p:nvSpPr>
            <p:cNvPr id="16400" name="AutoShape 169">
              <a:extLst>
                <a:ext uri="{FF2B5EF4-FFF2-40B4-BE49-F238E27FC236}">
                  <a16:creationId xmlns:a16="http://schemas.microsoft.com/office/drawing/2014/main" id="{F0E6C88A-BF50-4FE6-A27A-B77617B80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" y="336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2</a:t>
              </a:r>
            </a:p>
          </p:txBody>
        </p:sp>
        <p:sp>
          <p:nvSpPr>
            <p:cNvPr id="16401" name="AutoShape 170">
              <a:extLst>
                <a:ext uri="{FF2B5EF4-FFF2-40B4-BE49-F238E27FC236}">
                  <a16:creationId xmlns:a16="http://schemas.microsoft.com/office/drawing/2014/main" id="{0F2B25F3-0326-4B93-9380-82D2798A9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3120"/>
              <a:ext cx="144" cy="144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kumimoji="0" lang="en-US" altLang="zh-TW" sz="1400"/>
                <a:t>10</a:t>
              </a:r>
            </a:p>
          </p:txBody>
        </p:sp>
        <p:cxnSp>
          <p:nvCxnSpPr>
            <p:cNvPr id="16402" name="AutoShape 171">
              <a:extLst>
                <a:ext uri="{FF2B5EF4-FFF2-40B4-BE49-F238E27FC236}">
                  <a16:creationId xmlns:a16="http://schemas.microsoft.com/office/drawing/2014/main" id="{08014B6B-9AE2-44EA-A087-F6A54DA99C89}"/>
                </a:ext>
              </a:extLst>
            </p:cNvPr>
            <p:cNvCxnSpPr>
              <a:cxnSpLocks noChangeShapeType="1"/>
              <a:stCxn id="16391" idx="5"/>
              <a:endCxn id="16394" idx="1"/>
            </p:cNvCxnSpPr>
            <p:nvPr/>
          </p:nvCxnSpPr>
          <p:spPr bwMode="auto">
            <a:xfrm>
              <a:off x="3867" y="2955"/>
              <a:ext cx="234" cy="138"/>
            </a:xfrm>
            <a:prstGeom prst="straightConnector1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3" name="AutoShape 172">
              <a:extLst>
                <a:ext uri="{FF2B5EF4-FFF2-40B4-BE49-F238E27FC236}">
                  <a16:creationId xmlns:a16="http://schemas.microsoft.com/office/drawing/2014/main" id="{B06A53EF-9E08-48CA-A04D-C18267C9793A}"/>
                </a:ext>
              </a:extLst>
            </p:cNvPr>
            <p:cNvCxnSpPr>
              <a:cxnSpLocks noChangeShapeType="1"/>
              <a:stCxn id="16392" idx="6"/>
              <a:endCxn id="16394" idx="3"/>
            </p:cNvCxnSpPr>
            <p:nvPr/>
          </p:nvCxnSpPr>
          <p:spPr bwMode="auto">
            <a:xfrm flipV="1">
              <a:off x="3888" y="3195"/>
              <a:ext cx="213" cy="1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4" name="AutoShape 173">
              <a:extLst>
                <a:ext uri="{FF2B5EF4-FFF2-40B4-BE49-F238E27FC236}">
                  <a16:creationId xmlns:a16="http://schemas.microsoft.com/office/drawing/2014/main" id="{76F1D7BE-9DD5-47C6-9416-D1797EBD0888}"/>
                </a:ext>
              </a:extLst>
            </p:cNvPr>
            <p:cNvCxnSpPr>
              <a:cxnSpLocks noChangeShapeType="1"/>
              <a:stCxn id="16394" idx="7"/>
              <a:endCxn id="16393" idx="3"/>
            </p:cNvCxnSpPr>
            <p:nvPr/>
          </p:nvCxnSpPr>
          <p:spPr bwMode="auto">
            <a:xfrm flipV="1">
              <a:off x="4203" y="2763"/>
              <a:ext cx="282" cy="330"/>
            </a:xfrm>
            <a:prstGeom prst="straightConnector1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5" name="AutoShape 174">
              <a:extLst>
                <a:ext uri="{FF2B5EF4-FFF2-40B4-BE49-F238E27FC236}">
                  <a16:creationId xmlns:a16="http://schemas.microsoft.com/office/drawing/2014/main" id="{03C291EC-FC71-4CBB-A661-B4AFED018370}"/>
                </a:ext>
              </a:extLst>
            </p:cNvPr>
            <p:cNvCxnSpPr>
              <a:cxnSpLocks noChangeShapeType="1"/>
              <a:stCxn id="16394" idx="6"/>
              <a:endCxn id="16395" idx="2"/>
            </p:cNvCxnSpPr>
            <p:nvPr/>
          </p:nvCxnSpPr>
          <p:spPr bwMode="auto">
            <a:xfrm flipV="1">
              <a:off x="4224" y="3096"/>
              <a:ext cx="288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6" name="AutoShape 175">
              <a:extLst>
                <a:ext uri="{FF2B5EF4-FFF2-40B4-BE49-F238E27FC236}">
                  <a16:creationId xmlns:a16="http://schemas.microsoft.com/office/drawing/2014/main" id="{B5B72979-E408-496C-84BB-1B392DEBA419}"/>
                </a:ext>
              </a:extLst>
            </p:cNvPr>
            <p:cNvCxnSpPr>
              <a:cxnSpLocks noChangeShapeType="1"/>
              <a:stCxn id="16394" idx="5"/>
              <a:endCxn id="16397" idx="2"/>
            </p:cNvCxnSpPr>
            <p:nvPr/>
          </p:nvCxnSpPr>
          <p:spPr bwMode="auto">
            <a:xfrm>
              <a:off x="4203" y="3195"/>
              <a:ext cx="309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7" name="AutoShape 176">
              <a:extLst>
                <a:ext uri="{FF2B5EF4-FFF2-40B4-BE49-F238E27FC236}">
                  <a16:creationId xmlns:a16="http://schemas.microsoft.com/office/drawing/2014/main" id="{FF018105-4A92-4639-BC4A-05EB0D057C77}"/>
                </a:ext>
              </a:extLst>
            </p:cNvPr>
            <p:cNvCxnSpPr>
              <a:cxnSpLocks noChangeShapeType="1"/>
              <a:stCxn id="16393" idx="6"/>
              <a:endCxn id="16396" idx="1"/>
            </p:cNvCxnSpPr>
            <p:nvPr/>
          </p:nvCxnSpPr>
          <p:spPr bwMode="auto">
            <a:xfrm>
              <a:off x="4608" y="2712"/>
              <a:ext cx="309" cy="189"/>
            </a:xfrm>
            <a:prstGeom prst="straightConnector1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8" name="AutoShape 177">
              <a:extLst>
                <a:ext uri="{FF2B5EF4-FFF2-40B4-BE49-F238E27FC236}">
                  <a16:creationId xmlns:a16="http://schemas.microsoft.com/office/drawing/2014/main" id="{A93CDF73-FB54-4963-9978-465010EFF37C}"/>
                </a:ext>
              </a:extLst>
            </p:cNvPr>
            <p:cNvCxnSpPr>
              <a:cxnSpLocks noChangeShapeType="1"/>
              <a:stCxn id="16395" idx="6"/>
              <a:endCxn id="16396" idx="2"/>
            </p:cNvCxnSpPr>
            <p:nvPr/>
          </p:nvCxnSpPr>
          <p:spPr bwMode="auto">
            <a:xfrm flipV="1">
              <a:off x="4656" y="2952"/>
              <a:ext cx="240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9" name="AutoShape 178">
              <a:extLst>
                <a:ext uri="{FF2B5EF4-FFF2-40B4-BE49-F238E27FC236}">
                  <a16:creationId xmlns:a16="http://schemas.microsoft.com/office/drawing/2014/main" id="{4B0E46A0-CF40-4B26-A779-BD693F34971F}"/>
                </a:ext>
              </a:extLst>
            </p:cNvPr>
            <p:cNvCxnSpPr>
              <a:cxnSpLocks noChangeShapeType="1"/>
              <a:stCxn id="16397" idx="6"/>
              <a:endCxn id="16398" idx="2"/>
            </p:cNvCxnSpPr>
            <p:nvPr/>
          </p:nvCxnSpPr>
          <p:spPr bwMode="auto">
            <a:xfrm>
              <a:off x="4656" y="3432"/>
              <a:ext cx="3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10" name="AutoShape 179">
              <a:extLst>
                <a:ext uri="{FF2B5EF4-FFF2-40B4-BE49-F238E27FC236}">
                  <a16:creationId xmlns:a16="http://schemas.microsoft.com/office/drawing/2014/main" id="{DA04DEDA-85A2-464C-841B-8F323D5F21EE}"/>
                </a:ext>
              </a:extLst>
            </p:cNvPr>
            <p:cNvCxnSpPr>
              <a:cxnSpLocks noChangeShapeType="1"/>
              <a:stCxn id="16396" idx="6"/>
              <a:endCxn id="16399" idx="2"/>
            </p:cNvCxnSpPr>
            <p:nvPr/>
          </p:nvCxnSpPr>
          <p:spPr bwMode="auto">
            <a:xfrm>
              <a:off x="5040" y="2952"/>
              <a:ext cx="288" cy="96"/>
            </a:xfrm>
            <a:prstGeom prst="straightConnector1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11" name="AutoShape 180">
              <a:extLst>
                <a:ext uri="{FF2B5EF4-FFF2-40B4-BE49-F238E27FC236}">
                  <a16:creationId xmlns:a16="http://schemas.microsoft.com/office/drawing/2014/main" id="{6889E099-E096-40AB-8B81-91310C740346}"/>
                </a:ext>
              </a:extLst>
            </p:cNvPr>
            <p:cNvCxnSpPr>
              <a:cxnSpLocks noChangeShapeType="1"/>
              <a:stCxn id="16398" idx="6"/>
              <a:endCxn id="16400" idx="2"/>
            </p:cNvCxnSpPr>
            <p:nvPr/>
          </p:nvCxnSpPr>
          <p:spPr bwMode="auto">
            <a:xfrm>
              <a:off x="5136" y="3432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12" name="AutoShape 181">
              <a:extLst>
                <a:ext uri="{FF2B5EF4-FFF2-40B4-BE49-F238E27FC236}">
                  <a16:creationId xmlns:a16="http://schemas.microsoft.com/office/drawing/2014/main" id="{B3AD7E91-8ABF-4FF1-8B8E-12E3CC0074F7}"/>
                </a:ext>
              </a:extLst>
            </p:cNvPr>
            <p:cNvCxnSpPr>
              <a:cxnSpLocks noChangeShapeType="1"/>
              <a:stCxn id="16399" idx="5"/>
              <a:endCxn id="16400" idx="1"/>
            </p:cNvCxnSpPr>
            <p:nvPr/>
          </p:nvCxnSpPr>
          <p:spPr bwMode="auto">
            <a:xfrm>
              <a:off x="5451" y="3099"/>
              <a:ext cx="138" cy="282"/>
            </a:xfrm>
            <a:prstGeom prst="straightConnector1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13" name="AutoShape 182">
              <a:extLst>
                <a:ext uri="{FF2B5EF4-FFF2-40B4-BE49-F238E27FC236}">
                  <a16:creationId xmlns:a16="http://schemas.microsoft.com/office/drawing/2014/main" id="{C6408F3E-5CE6-4AD2-9AF5-27E4110EF928}"/>
                </a:ext>
              </a:extLst>
            </p:cNvPr>
            <p:cNvCxnSpPr>
              <a:cxnSpLocks noChangeShapeType="1"/>
              <a:stCxn id="16400" idx="6"/>
              <a:endCxn id="16401" idx="3"/>
            </p:cNvCxnSpPr>
            <p:nvPr/>
          </p:nvCxnSpPr>
          <p:spPr bwMode="auto">
            <a:xfrm flipV="1">
              <a:off x="5712" y="3243"/>
              <a:ext cx="117" cy="189"/>
            </a:xfrm>
            <a:prstGeom prst="straightConnector1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414" name="Text Box 183">
              <a:extLst>
                <a:ext uri="{FF2B5EF4-FFF2-40B4-BE49-F238E27FC236}">
                  <a16:creationId xmlns:a16="http://schemas.microsoft.com/office/drawing/2014/main" id="{58CD75E7-C896-4CC1-9F1B-0CBE795F7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88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A3</a:t>
              </a:r>
            </a:p>
          </p:txBody>
        </p:sp>
        <p:sp>
          <p:nvSpPr>
            <p:cNvPr id="16415" name="Text Box 184">
              <a:extLst>
                <a:ext uri="{FF2B5EF4-FFF2-40B4-BE49-F238E27FC236}">
                  <a16:creationId xmlns:a16="http://schemas.microsoft.com/office/drawing/2014/main" id="{9731797D-CB1F-483D-BF5D-65E8A0EED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120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B2</a:t>
              </a:r>
            </a:p>
          </p:txBody>
        </p:sp>
        <p:sp>
          <p:nvSpPr>
            <p:cNvPr id="16416" name="Text Box 185">
              <a:extLst>
                <a:ext uri="{FF2B5EF4-FFF2-40B4-BE49-F238E27FC236}">
                  <a16:creationId xmlns:a16="http://schemas.microsoft.com/office/drawing/2014/main" id="{88587192-6D7A-4452-B3F6-F92CB3338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928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C5</a:t>
              </a:r>
            </a:p>
          </p:txBody>
        </p:sp>
        <p:sp>
          <p:nvSpPr>
            <p:cNvPr id="16417" name="Text Box 186">
              <a:extLst>
                <a:ext uri="{FF2B5EF4-FFF2-40B4-BE49-F238E27FC236}">
                  <a16:creationId xmlns:a16="http://schemas.microsoft.com/office/drawing/2014/main" id="{EC661925-88BB-46E6-B059-FC1CF4169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496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D9</a:t>
              </a:r>
            </a:p>
          </p:txBody>
        </p:sp>
        <p:sp>
          <p:nvSpPr>
            <p:cNvPr id="16418" name="Text Box 187">
              <a:extLst>
                <a:ext uri="{FF2B5EF4-FFF2-40B4-BE49-F238E27FC236}">
                  <a16:creationId xmlns:a16="http://schemas.microsoft.com/office/drawing/2014/main" id="{0D7043F8-F2F5-4CEF-B55D-6C9F75136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880"/>
              <a:ext cx="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E8</a:t>
              </a:r>
            </a:p>
          </p:txBody>
        </p:sp>
        <p:sp>
          <p:nvSpPr>
            <p:cNvPr id="16419" name="Text Box 188">
              <a:extLst>
                <a:ext uri="{FF2B5EF4-FFF2-40B4-BE49-F238E27FC236}">
                  <a16:creationId xmlns:a16="http://schemas.microsoft.com/office/drawing/2014/main" id="{DA017D3C-BE52-4C77-B040-0309D967A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736"/>
              <a:ext cx="3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F11</a:t>
              </a:r>
            </a:p>
          </p:txBody>
        </p:sp>
        <p:sp>
          <p:nvSpPr>
            <p:cNvPr id="16420" name="Text Box 189">
              <a:extLst>
                <a:ext uri="{FF2B5EF4-FFF2-40B4-BE49-F238E27FC236}">
                  <a16:creationId xmlns:a16="http://schemas.microsoft.com/office/drawing/2014/main" id="{9642FFA9-5BF4-4368-A9E9-ED7F725D1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216"/>
              <a:ext cx="26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G8</a:t>
              </a:r>
            </a:p>
          </p:txBody>
        </p:sp>
        <p:sp>
          <p:nvSpPr>
            <p:cNvPr id="16421" name="Text Box 190">
              <a:extLst>
                <a:ext uri="{FF2B5EF4-FFF2-40B4-BE49-F238E27FC236}">
                  <a16:creationId xmlns:a16="http://schemas.microsoft.com/office/drawing/2014/main" id="{45BEAECE-8900-4626-B275-242727339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3216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H9</a:t>
              </a:r>
            </a:p>
          </p:txBody>
        </p:sp>
        <p:sp>
          <p:nvSpPr>
            <p:cNvPr id="16422" name="Text Box 191">
              <a:extLst>
                <a:ext uri="{FF2B5EF4-FFF2-40B4-BE49-F238E27FC236}">
                  <a16:creationId xmlns:a16="http://schemas.microsoft.com/office/drawing/2014/main" id="{A6B9E951-3A3E-443A-A43D-B52DECEF2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" y="2832"/>
              <a:ext cx="2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I16</a:t>
              </a:r>
            </a:p>
          </p:txBody>
        </p:sp>
        <p:sp>
          <p:nvSpPr>
            <p:cNvPr id="16423" name="Text Box 192">
              <a:extLst>
                <a:ext uri="{FF2B5EF4-FFF2-40B4-BE49-F238E27FC236}">
                  <a16:creationId xmlns:a16="http://schemas.microsoft.com/office/drawing/2014/main" id="{C5A3B671-D9A3-45F4-AB10-240286BCD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8" y="3216"/>
              <a:ext cx="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J18</a:t>
              </a:r>
            </a:p>
          </p:txBody>
        </p:sp>
        <p:sp>
          <p:nvSpPr>
            <p:cNvPr id="16424" name="Text Box 193">
              <a:extLst>
                <a:ext uri="{FF2B5EF4-FFF2-40B4-BE49-F238E27FC236}">
                  <a16:creationId xmlns:a16="http://schemas.microsoft.com/office/drawing/2014/main" id="{56C3DAB2-D4B7-46A1-9359-7C7480A9C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0" y="2976"/>
              <a:ext cx="31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zh-TW" sz="1400"/>
                <a:t>K</a:t>
              </a:r>
              <a:r>
                <a:rPr kumimoji="0" lang="en-US" altLang="zh-TW" sz="1400">
                  <a:solidFill>
                    <a:srgbClr val="FF0000"/>
                  </a:solidFill>
                </a:rPr>
                <a:t>28</a:t>
              </a:r>
            </a:p>
          </p:txBody>
        </p:sp>
      </p:grpSp>
      <p:sp>
        <p:nvSpPr>
          <p:cNvPr id="16390" name="Text Box 231">
            <a:extLst>
              <a:ext uri="{FF2B5EF4-FFF2-40B4-BE49-F238E27FC236}">
                <a16:creationId xmlns:a16="http://schemas.microsoft.com/office/drawing/2014/main" id="{6A86DE0D-354A-47C2-A4FE-F99E9EEC6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408738"/>
            <a:ext cx="318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TW" sz="1400" b="1"/>
              <a:t>1.1: The Time to Complete a Project</a:t>
            </a:r>
            <a:endParaRPr kumimoji="0" lang="zh-TW" altLang="en-US" sz="1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3">
            <a:extLst>
              <a:ext uri="{FF2B5EF4-FFF2-40B4-BE49-F238E27FC236}">
                <a16:creationId xmlns:a16="http://schemas.microsoft.com/office/drawing/2014/main" id="{73E42AA2-CEF3-4B4F-A124-A5322626B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73FFBE4-6C21-4222-B25B-AC7285A03977}" type="slidenum">
              <a:rPr lang="zh-TW" altLang="en-US" sz="1400"/>
              <a:pPr/>
              <a:t>9</a:t>
            </a:fld>
            <a:endParaRPr lang="en-US" altLang="zh-TW" sz="1400"/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F615CC02-F16A-4852-93A7-EF0AF3D4A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200"/>
              <a:t>The Bridges of Koenigsberg:  Euler 1736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051C0A41-2663-4918-818F-D9B9901570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/>
              <a:t>“</a:t>
            </a:r>
            <a:r>
              <a:rPr lang="en-US" altLang="zh-TW"/>
              <a:t>Graph Theory” began in 1736</a:t>
            </a:r>
          </a:p>
          <a:p>
            <a:pPr eaLnBrk="1" hangingPunct="1">
              <a:defRPr/>
            </a:pPr>
            <a:r>
              <a:rPr lang="en-US" altLang="zh-TW"/>
              <a:t>Leonard E</a:t>
            </a:r>
            <a:r>
              <a:rPr lang="en-US" altLang="zh-TW">
                <a:cs typeface="Arial" pitchFamily="34" charset="0"/>
              </a:rPr>
              <a:t>ü</a:t>
            </a:r>
            <a:r>
              <a:rPr lang="en-US" altLang="zh-TW"/>
              <a:t>ler</a:t>
            </a:r>
          </a:p>
          <a:p>
            <a:pPr lvl="1" eaLnBrk="1" hangingPunct="1">
              <a:defRPr/>
            </a:pPr>
            <a:r>
              <a:rPr lang="en-US" altLang="zh-TW"/>
              <a:t>Visited Koenigsberg</a:t>
            </a:r>
          </a:p>
          <a:p>
            <a:pPr lvl="1" eaLnBrk="1" hangingPunct="1">
              <a:defRPr/>
            </a:pPr>
            <a:r>
              <a:rPr lang="en-US" altLang="zh-TW"/>
              <a:t>People wondered whether it is possible to take a walk, end up where you started from, and cross each bridge in Koenigsberg exactly once</a:t>
            </a:r>
          </a:p>
          <a:p>
            <a:pPr lvl="1" eaLnBrk="1" hangingPunct="1">
              <a:defRPr/>
            </a:pPr>
            <a:r>
              <a:rPr lang="en-US" altLang="zh-TW"/>
              <a:t>Generally it was believed to be impossible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66688</TotalTime>
  <Words>3604</Words>
  <Application>Microsoft Office PowerPoint</Application>
  <PresentationFormat>A4 紙張 (210x297 公釐)</PresentationFormat>
  <Paragraphs>1194</Paragraphs>
  <Slides>63</Slides>
  <Notes>49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63</vt:i4>
      </vt:variant>
    </vt:vector>
  </HeadingPairs>
  <TitlesOfParts>
    <vt:vector size="81" baseType="lpstr">
      <vt:lpstr>Arial Unicode MS</vt:lpstr>
      <vt:lpstr>Batang</vt:lpstr>
      <vt:lpstr>Geneva</vt:lpstr>
      <vt:lpstr>Gulim</vt:lpstr>
      <vt:lpstr>휴먼모음T</vt:lpstr>
      <vt:lpstr>文鼎粗行楷</vt:lpstr>
      <vt:lpstr>新細明體</vt:lpstr>
      <vt:lpstr>標楷體</vt:lpstr>
      <vt:lpstr>Arial</vt:lpstr>
      <vt:lpstr>Comic Sans MS</vt:lpstr>
      <vt:lpstr>Monotype Corsiva</vt:lpstr>
      <vt:lpstr>Symbol</vt:lpstr>
      <vt:lpstr>Tahoma</vt:lpstr>
      <vt:lpstr>Times New Roman</vt:lpstr>
      <vt:lpstr>Wingdings</vt:lpstr>
      <vt:lpstr>Default Design</vt:lpstr>
      <vt:lpstr>Equation</vt:lpstr>
      <vt:lpstr>Document</vt:lpstr>
      <vt:lpstr>Theories &amp; Applications of Shortest Paths on Networks</vt:lpstr>
      <vt:lpstr>PowerPoint 簡報</vt:lpstr>
      <vt:lpstr>Speaker’s background</vt:lpstr>
      <vt:lpstr>Research Interests</vt:lpstr>
      <vt:lpstr>Graph problem</vt:lpstr>
      <vt:lpstr>The Time to Complete a Project-1</vt:lpstr>
      <vt:lpstr>The Time to Complete a Project-2</vt:lpstr>
      <vt:lpstr>Critical Path Analysis</vt:lpstr>
      <vt:lpstr>The Bridges of Koenigsberg:  Euler 1736</vt:lpstr>
      <vt:lpstr>The Bridges of Koenigsberg:  Euler 1736</vt:lpstr>
      <vt:lpstr>The Bridges of Koenigsberg:  Euler 1736</vt:lpstr>
      <vt:lpstr>The Bridges of Koenigsberg:  Euler 1736</vt:lpstr>
      <vt:lpstr>The Bridges of Koenigsberg:  Euler 1736</vt:lpstr>
      <vt:lpstr>Network Notation</vt:lpstr>
      <vt:lpstr>Tails and Head Nodes</vt:lpstr>
      <vt:lpstr>Walks</vt:lpstr>
      <vt:lpstr>Paths and Cycles</vt:lpstr>
      <vt:lpstr>Network Connectivity</vt:lpstr>
      <vt:lpstr>Trees</vt:lpstr>
      <vt:lpstr>Spanning Trees</vt:lpstr>
      <vt:lpstr>Directed Out-Trees and In-Trees</vt:lpstr>
      <vt:lpstr>Back to the Bridges of Koenigsberg</vt:lpstr>
      <vt:lpstr>The Bridges of Koenigsberg:  Euler 1736</vt:lpstr>
      <vt:lpstr>Hamiltonian Cycles</vt:lpstr>
      <vt:lpstr>Hamilton’s Around the World Game</vt:lpstr>
      <vt:lpstr>Hamilton’s Around the World Game</vt:lpstr>
      <vt:lpstr>Traveling Salesman Problem</vt:lpstr>
      <vt:lpstr>Other related Graph Problems</vt:lpstr>
      <vt:lpstr>PowerPoint 簡報</vt:lpstr>
      <vt:lpstr>PowerPoint 簡報</vt:lpstr>
      <vt:lpstr>A Damaged Road Network Example</vt:lpstr>
      <vt:lpstr>A Special RCPSP (2/2)</vt:lpstr>
      <vt:lpstr>Underground Pipeline Networks</vt:lpstr>
      <vt:lpstr>An Illustrative Example (1/2)</vt:lpstr>
      <vt:lpstr>An Illustrative Example (2/2)</vt:lpstr>
      <vt:lpstr>K-Repairmen Problem</vt:lpstr>
      <vt:lpstr>More Routing &amp; Scheduling examples</vt:lpstr>
      <vt:lpstr>Where Network Flows Arise</vt:lpstr>
      <vt:lpstr>The shortest path problem</vt:lpstr>
      <vt:lpstr>Complexity analysis</vt:lpstr>
      <vt:lpstr>Trivial Upper bound-1</vt:lpstr>
      <vt:lpstr>Trivial Upper bound-2</vt:lpstr>
      <vt:lpstr>Algorithms &amp; Their Efficiency</vt:lpstr>
      <vt:lpstr>Complexity Analysis</vt:lpstr>
      <vt:lpstr>Evaluating xn </vt:lpstr>
      <vt:lpstr>Evaluating a Polynomial of Degree n in x </vt:lpstr>
      <vt:lpstr>Horner’s Polynomial Evaluation Algorithm</vt:lpstr>
      <vt:lpstr>Big O Notation</vt:lpstr>
      <vt:lpstr>Growth Rates of Functions of n</vt:lpstr>
      <vt:lpstr>Bubble Sort Algorithm-1</vt:lpstr>
      <vt:lpstr>Bubble Sort Algorithm-2</vt:lpstr>
      <vt:lpstr>Size of a problem</vt:lpstr>
      <vt:lpstr>Polynomial Time Algorithms</vt:lpstr>
      <vt:lpstr>Polynomial Time Algorithms</vt:lpstr>
      <vt:lpstr>More examples on complexity</vt:lpstr>
      <vt:lpstr>On polynomial vs. exponential time</vt:lpstr>
      <vt:lpstr>Growth Rates of Various Functions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isye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sdfgdfg</dc:title>
  <dc:creator>ilin</dc:creator>
  <cp:lastModifiedBy>王逸琳</cp:lastModifiedBy>
  <cp:revision>419</cp:revision>
  <dcterms:created xsi:type="dcterms:W3CDTF">2001-05-13T18:19:15Z</dcterms:created>
  <dcterms:modified xsi:type="dcterms:W3CDTF">2018-08-21T23:49:28Z</dcterms:modified>
</cp:coreProperties>
</file>